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4"/>
  </p:notesMasterIdLst>
  <p:sldIdLst>
    <p:sldId id="256" r:id="rId5"/>
    <p:sldId id="257" r:id="rId6"/>
    <p:sldId id="288" r:id="rId7"/>
    <p:sldId id="265" r:id="rId8"/>
    <p:sldId id="266" r:id="rId9"/>
    <p:sldId id="268" r:id="rId10"/>
    <p:sldId id="269" r:id="rId11"/>
    <p:sldId id="270" r:id="rId12"/>
    <p:sldId id="271" r:id="rId13"/>
    <p:sldId id="272" r:id="rId14"/>
    <p:sldId id="273" r:id="rId15"/>
    <p:sldId id="274" r:id="rId16"/>
    <p:sldId id="275" r:id="rId17"/>
    <p:sldId id="267" r:id="rId18"/>
    <p:sldId id="276" r:id="rId19"/>
    <p:sldId id="277" r:id="rId20"/>
    <p:sldId id="278" r:id="rId21"/>
    <p:sldId id="279" r:id="rId22"/>
    <p:sldId id="290" r:id="rId23"/>
    <p:sldId id="291" r:id="rId24"/>
    <p:sldId id="294" r:id="rId25"/>
    <p:sldId id="292" r:id="rId26"/>
    <p:sldId id="293" r:id="rId27"/>
    <p:sldId id="284" r:id="rId28"/>
    <p:sldId id="285" r:id="rId29"/>
    <p:sldId id="281" r:id="rId30"/>
    <p:sldId id="283" r:id="rId31"/>
    <p:sldId id="287"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16B0C8-CF8C-84DF-20FE-67D0C75A8FE2}" name="Alina Shenfeldt" initials="AS" userId="S::ashenfeldt@philea.eu::73554198-3637-4355-8c2f-0104959f88e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3C6E"/>
    <a:srgbClr val="9CD4D5"/>
    <a:srgbClr val="2C2E8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1746E-4C4E-4C1A-A285-798B3B33826A}" v="2" dt="2023-12-11T13:24:54.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6626E-5175-4C27-B2E9-9D79E37BFF25}" type="datetimeFigureOut">
              <a:rPr lang="en-BE" smtClean="0"/>
              <a:t>01/10/2024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BD5BD-0E88-40AC-80BE-34E15CE6FA33}" type="slidenum">
              <a:rPr lang="en-BE" smtClean="0"/>
              <a:t>‹#›</a:t>
            </a:fld>
            <a:endParaRPr lang="en-BE"/>
          </a:p>
        </p:txBody>
      </p:sp>
    </p:spTree>
    <p:extLst>
      <p:ext uri="{BB962C8B-B14F-4D97-AF65-F5344CB8AC3E}">
        <p14:creationId xmlns:p14="http://schemas.microsoft.com/office/powerpoint/2010/main" val="240769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71AE-02FE-903D-2875-2939B7910B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62FE40-A094-901B-32E7-326B6DBAF1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FFFEAA-C14B-590F-9E70-EF1B6530862E}"/>
              </a:ext>
            </a:extLst>
          </p:cNvPr>
          <p:cNvSpPr>
            <a:spLocks noGrp="1"/>
          </p:cNvSpPr>
          <p:nvPr>
            <p:ph type="dt" sz="half" idx="10"/>
          </p:nvPr>
        </p:nvSpPr>
        <p:spPr/>
        <p:txBody>
          <a:bodyPr/>
          <a:lstStyle/>
          <a:p>
            <a:fld id="{91DB2241-F7C4-40FF-ABA3-EB7E0B0E648E}" type="datetimeFigureOut">
              <a:rPr lang="en-GB" smtClean="0"/>
              <a:t>10/01/2024</a:t>
            </a:fld>
            <a:endParaRPr lang="en-GB"/>
          </a:p>
        </p:txBody>
      </p:sp>
      <p:sp>
        <p:nvSpPr>
          <p:cNvPr id="5" name="Footer Placeholder 4">
            <a:extLst>
              <a:ext uri="{FF2B5EF4-FFF2-40B4-BE49-F238E27FC236}">
                <a16:creationId xmlns:a16="http://schemas.microsoft.com/office/drawing/2014/main" id="{2275B4C3-D5CD-6198-E5E4-AEBB267F6F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BD2EB-7FF6-C121-5EA9-991F6CABDD88}"/>
              </a:ext>
            </a:extLst>
          </p:cNvPr>
          <p:cNvSpPr>
            <a:spLocks noGrp="1"/>
          </p:cNvSpPr>
          <p:nvPr>
            <p:ph type="sldNum" sz="quarter" idx="12"/>
          </p:nvPr>
        </p:nvSpPr>
        <p:spPr/>
        <p:txBody>
          <a:bodyPr/>
          <a:lstStyle/>
          <a:p>
            <a:fld id="{4A18D0A7-3D98-40E3-B85D-26E0B35DB7E9}" type="slidenum">
              <a:rPr lang="en-GB" smtClean="0"/>
              <a:t>‹#›</a:t>
            </a:fld>
            <a:endParaRPr lang="en-GB"/>
          </a:p>
        </p:txBody>
      </p:sp>
    </p:spTree>
    <p:extLst>
      <p:ext uri="{BB962C8B-B14F-4D97-AF65-F5344CB8AC3E}">
        <p14:creationId xmlns:p14="http://schemas.microsoft.com/office/powerpoint/2010/main" val="25621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A283-B9B0-01BE-6AC3-C2CDE59FAE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64457D-9B0E-DAD1-A35D-D6B47E20CA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3403D8-D0A1-DFF9-5DC2-06EE6B8CDFEB}"/>
              </a:ext>
            </a:extLst>
          </p:cNvPr>
          <p:cNvSpPr>
            <a:spLocks noGrp="1"/>
          </p:cNvSpPr>
          <p:nvPr>
            <p:ph type="dt" sz="half" idx="10"/>
          </p:nvPr>
        </p:nvSpPr>
        <p:spPr/>
        <p:txBody>
          <a:bodyPr/>
          <a:lstStyle/>
          <a:p>
            <a:fld id="{91DB2241-F7C4-40FF-ABA3-EB7E0B0E648E}" type="datetimeFigureOut">
              <a:rPr lang="en-GB" smtClean="0"/>
              <a:t>10/01/2024</a:t>
            </a:fld>
            <a:endParaRPr lang="en-GB"/>
          </a:p>
        </p:txBody>
      </p:sp>
      <p:sp>
        <p:nvSpPr>
          <p:cNvPr id="5" name="Footer Placeholder 4">
            <a:extLst>
              <a:ext uri="{FF2B5EF4-FFF2-40B4-BE49-F238E27FC236}">
                <a16:creationId xmlns:a16="http://schemas.microsoft.com/office/drawing/2014/main" id="{2D3DEFB2-26AF-2073-A78F-37FED5DC86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A7413-E8E6-8425-32CA-3B88FB8CA700}"/>
              </a:ext>
            </a:extLst>
          </p:cNvPr>
          <p:cNvSpPr>
            <a:spLocks noGrp="1"/>
          </p:cNvSpPr>
          <p:nvPr>
            <p:ph type="sldNum" sz="quarter" idx="12"/>
          </p:nvPr>
        </p:nvSpPr>
        <p:spPr/>
        <p:txBody>
          <a:bodyPr/>
          <a:lstStyle/>
          <a:p>
            <a:fld id="{4A18D0A7-3D98-40E3-B85D-26E0B35DB7E9}" type="slidenum">
              <a:rPr lang="en-GB" smtClean="0"/>
              <a:t>‹#›</a:t>
            </a:fld>
            <a:endParaRPr lang="en-GB"/>
          </a:p>
        </p:txBody>
      </p:sp>
    </p:spTree>
    <p:extLst>
      <p:ext uri="{BB962C8B-B14F-4D97-AF65-F5344CB8AC3E}">
        <p14:creationId xmlns:p14="http://schemas.microsoft.com/office/powerpoint/2010/main" val="1079807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4FEC0F-B85C-3D0A-9439-5AC9242BF3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A7458C-E3EB-8D59-264D-8FB96D071B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61434B-1A0C-732D-7929-AEF9070F87C4}"/>
              </a:ext>
            </a:extLst>
          </p:cNvPr>
          <p:cNvSpPr>
            <a:spLocks noGrp="1"/>
          </p:cNvSpPr>
          <p:nvPr>
            <p:ph type="dt" sz="half" idx="10"/>
          </p:nvPr>
        </p:nvSpPr>
        <p:spPr/>
        <p:txBody>
          <a:bodyPr/>
          <a:lstStyle/>
          <a:p>
            <a:fld id="{91DB2241-F7C4-40FF-ABA3-EB7E0B0E648E}" type="datetimeFigureOut">
              <a:rPr lang="en-GB" smtClean="0"/>
              <a:t>10/01/2024</a:t>
            </a:fld>
            <a:endParaRPr lang="en-GB"/>
          </a:p>
        </p:txBody>
      </p:sp>
      <p:sp>
        <p:nvSpPr>
          <p:cNvPr id="5" name="Footer Placeholder 4">
            <a:extLst>
              <a:ext uri="{FF2B5EF4-FFF2-40B4-BE49-F238E27FC236}">
                <a16:creationId xmlns:a16="http://schemas.microsoft.com/office/drawing/2014/main" id="{456131B5-A142-2A55-5F42-B7DFE05F4E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D78FB3-4C2E-A64D-65C3-6F8C1A8B4D20}"/>
              </a:ext>
            </a:extLst>
          </p:cNvPr>
          <p:cNvSpPr>
            <a:spLocks noGrp="1"/>
          </p:cNvSpPr>
          <p:nvPr>
            <p:ph type="sldNum" sz="quarter" idx="12"/>
          </p:nvPr>
        </p:nvSpPr>
        <p:spPr/>
        <p:txBody>
          <a:bodyPr/>
          <a:lstStyle/>
          <a:p>
            <a:fld id="{4A18D0A7-3D98-40E3-B85D-26E0B35DB7E9}" type="slidenum">
              <a:rPr lang="en-GB" smtClean="0"/>
              <a:t>‹#›</a:t>
            </a:fld>
            <a:endParaRPr lang="en-GB"/>
          </a:p>
        </p:txBody>
      </p:sp>
    </p:spTree>
    <p:extLst>
      <p:ext uri="{BB962C8B-B14F-4D97-AF65-F5344CB8AC3E}">
        <p14:creationId xmlns:p14="http://schemas.microsoft.com/office/powerpoint/2010/main" val="401440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9A9C-83A0-0B80-046A-01A0667D76E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CFC72B3-C06D-DF56-1740-BCC5774A40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67F3F7-0821-C02B-C413-4B8AA39236EB}"/>
              </a:ext>
            </a:extLst>
          </p:cNvPr>
          <p:cNvSpPr>
            <a:spLocks noGrp="1"/>
          </p:cNvSpPr>
          <p:nvPr>
            <p:ph type="dt" sz="half" idx="10"/>
          </p:nvPr>
        </p:nvSpPr>
        <p:spPr/>
        <p:txBody>
          <a:bodyPr/>
          <a:lstStyle/>
          <a:p>
            <a:fld id="{91DB2241-F7C4-40FF-ABA3-EB7E0B0E648E}" type="datetimeFigureOut">
              <a:rPr lang="en-GB" smtClean="0"/>
              <a:t>10/01/2024</a:t>
            </a:fld>
            <a:endParaRPr lang="en-GB"/>
          </a:p>
        </p:txBody>
      </p:sp>
      <p:sp>
        <p:nvSpPr>
          <p:cNvPr id="5" name="Footer Placeholder 4">
            <a:extLst>
              <a:ext uri="{FF2B5EF4-FFF2-40B4-BE49-F238E27FC236}">
                <a16:creationId xmlns:a16="http://schemas.microsoft.com/office/drawing/2014/main" id="{07C34882-F039-F475-E158-1454A6ECFA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5A68F-BF8C-CB3B-EDF1-15271008DE44}"/>
              </a:ext>
            </a:extLst>
          </p:cNvPr>
          <p:cNvSpPr>
            <a:spLocks noGrp="1"/>
          </p:cNvSpPr>
          <p:nvPr>
            <p:ph type="sldNum" sz="quarter" idx="12"/>
          </p:nvPr>
        </p:nvSpPr>
        <p:spPr/>
        <p:txBody>
          <a:bodyPr/>
          <a:lstStyle/>
          <a:p>
            <a:fld id="{4A18D0A7-3D98-40E3-B85D-26E0B35DB7E9}" type="slidenum">
              <a:rPr lang="en-GB" smtClean="0"/>
              <a:t>‹#›</a:t>
            </a:fld>
            <a:endParaRPr lang="en-GB"/>
          </a:p>
        </p:txBody>
      </p:sp>
    </p:spTree>
    <p:extLst>
      <p:ext uri="{BB962C8B-B14F-4D97-AF65-F5344CB8AC3E}">
        <p14:creationId xmlns:p14="http://schemas.microsoft.com/office/powerpoint/2010/main" val="407646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BA417-BAEC-1816-97FF-F755636581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FB2B41-6826-F3DD-DB9F-B1E6517816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B0BF50-D6D2-3179-455D-E90619BA92FE}"/>
              </a:ext>
            </a:extLst>
          </p:cNvPr>
          <p:cNvSpPr>
            <a:spLocks noGrp="1"/>
          </p:cNvSpPr>
          <p:nvPr>
            <p:ph type="dt" sz="half" idx="10"/>
          </p:nvPr>
        </p:nvSpPr>
        <p:spPr/>
        <p:txBody>
          <a:bodyPr/>
          <a:lstStyle/>
          <a:p>
            <a:fld id="{91DB2241-F7C4-40FF-ABA3-EB7E0B0E648E}" type="datetimeFigureOut">
              <a:rPr lang="en-GB" smtClean="0"/>
              <a:t>10/01/2024</a:t>
            </a:fld>
            <a:endParaRPr lang="en-GB"/>
          </a:p>
        </p:txBody>
      </p:sp>
      <p:sp>
        <p:nvSpPr>
          <p:cNvPr id="5" name="Footer Placeholder 4">
            <a:extLst>
              <a:ext uri="{FF2B5EF4-FFF2-40B4-BE49-F238E27FC236}">
                <a16:creationId xmlns:a16="http://schemas.microsoft.com/office/drawing/2014/main" id="{4DA880ED-C3A8-0DBB-18B8-2E46D23A3A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67BD05-0CD9-1B56-4D7C-0C16981B7C97}"/>
              </a:ext>
            </a:extLst>
          </p:cNvPr>
          <p:cNvSpPr>
            <a:spLocks noGrp="1"/>
          </p:cNvSpPr>
          <p:nvPr>
            <p:ph type="sldNum" sz="quarter" idx="12"/>
          </p:nvPr>
        </p:nvSpPr>
        <p:spPr/>
        <p:txBody>
          <a:bodyPr/>
          <a:lstStyle/>
          <a:p>
            <a:fld id="{4A18D0A7-3D98-40E3-B85D-26E0B35DB7E9}" type="slidenum">
              <a:rPr lang="en-GB" smtClean="0"/>
              <a:t>‹#›</a:t>
            </a:fld>
            <a:endParaRPr lang="en-GB"/>
          </a:p>
        </p:txBody>
      </p:sp>
    </p:spTree>
    <p:extLst>
      <p:ext uri="{BB962C8B-B14F-4D97-AF65-F5344CB8AC3E}">
        <p14:creationId xmlns:p14="http://schemas.microsoft.com/office/powerpoint/2010/main" val="87892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4FBF-2C4B-2C76-1C7E-4BB0391F5D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7D3B37-6B57-9E7E-9576-FDAC0DE433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B11A03-DCAE-69DB-4CF5-944CD485E7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3699E4-994D-4184-8725-122D2442831F}"/>
              </a:ext>
            </a:extLst>
          </p:cNvPr>
          <p:cNvSpPr>
            <a:spLocks noGrp="1"/>
          </p:cNvSpPr>
          <p:nvPr>
            <p:ph type="dt" sz="half" idx="10"/>
          </p:nvPr>
        </p:nvSpPr>
        <p:spPr/>
        <p:txBody>
          <a:bodyPr/>
          <a:lstStyle/>
          <a:p>
            <a:fld id="{91DB2241-F7C4-40FF-ABA3-EB7E0B0E648E}" type="datetimeFigureOut">
              <a:rPr lang="en-GB" smtClean="0"/>
              <a:t>10/01/2024</a:t>
            </a:fld>
            <a:endParaRPr lang="en-GB"/>
          </a:p>
        </p:txBody>
      </p:sp>
      <p:sp>
        <p:nvSpPr>
          <p:cNvPr id="6" name="Footer Placeholder 5">
            <a:extLst>
              <a:ext uri="{FF2B5EF4-FFF2-40B4-BE49-F238E27FC236}">
                <a16:creationId xmlns:a16="http://schemas.microsoft.com/office/drawing/2014/main" id="{C1AF9E16-6C73-EF32-FF41-42D1698E58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A43B6E-A428-9ADF-0588-0BAB1ECFB5A3}"/>
              </a:ext>
            </a:extLst>
          </p:cNvPr>
          <p:cNvSpPr>
            <a:spLocks noGrp="1"/>
          </p:cNvSpPr>
          <p:nvPr>
            <p:ph type="sldNum" sz="quarter" idx="12"/>
          </p:nvPr>
        </p:nvSpPr>
        <p:spPr/>
        <p:txBody>
          <a:bodyPr/>
          <a:lstStyle/>
          <a:p>
            <a:fld id="{4A18D0A7-3D98-40E3-B85D-26E0B35DB7E9}" type="slidenum">
              <a:rPr lang="en-GB" smtClean="0"/>
              <a:t>‹#›</a:t>
            </a:fld>
            <a:endParaRPr lang="en-GB"/>
          </a:p>
        </p:txBody>
      </p:sp>
    </p:spTree>
    <p:extLst>
      <p:ext uri="{BB962C8B-B14F-4D97-AF65-F5344CB8AC3E}">
        <p14:creationId xmlns:p14="http://schemas.microsoft.com/office/powerpoint/2010/main" val="201482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1DEE-DACA-F765-D9E4-AA9BEBDDE9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4AA5D8-37B0-7B54-1CAB-364138E42B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2E4CFB-443C-D42C-8CA8-0C8B63E720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AB1D7-38E7-1670-9957-127196CCB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8B786C-0D74-D5A3-B0F5-AE60855A78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2D59B0-A4E7-6E4D-4104-FD117F0B385E}"/>
              </a:ext>
            </a:extLst>
          </p:cNvPr>
          <p:cNvSpPr>
            <a:spLocks noGrp="1"/>
          </p:cNvSpPr>
          <p:nvPr>
            <p:ph type="dt" sz="half" idx="10"/>
          </p:nvPr>
        </p:nvSpPr>
        <p:spPr/>
        <p:txBody>
          <a:bodyPr/>
          <a:lstStyle/>
          <a:p>
            <a:fld id="{91DB2241-F7C4-40FF-ABA3-EB7E0B0E648E}" type="datetimeFigureOut">
              <a:rPr lang="en-GB" smtClean="0"/>
              <a:t>10/01/2024</a:t>
            </a:fld>
            <a:endParaRPr lang="en-GB"/>
          </a:p>
        </p:txBody>
      </p:sp>
      <p:sp>
        <p:nvSpPr>
          <p:cNvPr id="8" name="Footer Placeholder 7">
            <a:extLst>
              <a:ext uri="{FF2B5EF4-FFF2-40B4-BE49-F238E27FC236}">
                <a16:creationId xmlns:a16="http://schemas.microsoft.com/office/drawing/2014/main" id="{A29C0596-6DB3-4CD0-B04D-DA97B23C7B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A66F1D-C090-4AAC-D278-8824874E0BAE}"/>
              </a:ext>
            </a:extLst>
          </p:cNvPr>
          <p:cNvSpPr>
            <a:spLocks noGrp="1"/>
          </p:cNvSpPr>
          <p:nvPr>
            <p:ph type="sldNum" sz="quarter" idx="12"/>
          </p:nvPr>
        </p:nvSpPr>
        <p:spPr/>
        <p:txBody>
          <a:bodyPr/>
          <a:lstStyle/>
          <a:p>
            <a:fld id="{4A18D0A7-3D98-40E3-B85D-26E0B35DB7E9}" type="slidenum">
              <a:rPr lang="en-GB" smtClean="0"/>
              <a:t>‹#›</a:t>
            </a:fld>
            <a:endParaRPr lang="en-GB"/>
          </a:p>
        </p:txBody>
      </p:sp>
    </p:spTree>
    <p:extLst>
      <p:ext uri="{BB962C8B-B14F-4D97-AF65-F5344CB8AC3E}">
        <p14:creationId xmlns:p14="http://schemas.microsoft.com/office/powerpoint/2010/main" val="39896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C590-552C-85DA-3B54-414DE9A4F9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B02E7B-E397-C49A-896D-78F43467EBF8}"/>
              </a:ext>
            </a:extLst>
          </p:cNvPr>
          <p:cNvSpPr>
            <a:spLocks noGrp="1"/>
          </p:cNvSpPr>
          <p:nvPr>
            <p:ph type="dt" sz="half" idx="10"/>
          </p:nvPr>
        </p:nvSpPr>
        <p:spPr/>
        <p:txBody>
          <a:bodyPr/>
          <a:lstStyle/>
          <a:p>
            <a:fld id="{91DB2241-F7C4-40FF-ABA3-EB7E0B0E648E}" type="datetimeFigureOut">
              <a:rPr lang="en-GB" smtClean="0"/>
              <a:t>10/01/2024</a:t>
            </a:fld>
            <a:endParaRPr lang="en-GB"/>
          </a:p>
        </p:txBody>
      </p:sp>
      <p:sp>
        <p:nvSpPr>
          <p:cNvPr id="4" name="Footer Placeholder 3">
            <a:extLst>
              <a:ext uri="{FF2B5EF4-FFF2-40B4-BE49-F238E27FC236}">
                <a16:creationId xmlns:a16="http://schemas.microsoft.com/office/drawing/2014/main" id="{D90DDF51-1A6B-8209-4431-41B4BC34D0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6BA640-C171-2C38-47CE-C3BA7871F196}"/>
              </a:ext>
            </a:extLst>
          </p:cNvPr>
          <p:cNvSpPr>
            <a:spLocks noGrp="1"/>
          </p:cNvSpPr>
          <p:nvPr>
            <p:ph type="sldNum" sz="quarter" idx="12"/>
          </p:nvPr>
        </p:nvSpPr>
        <p:spPr/>
        <p:txBody>
          <a:bodyPr/>
          <a:lstStyle/>
          <a:p>
            <a:fld id="{4A18D0A7-3D98-40E3-B85D-26E0B35DB7E9}" type="slidenum">
              <a:rPr lang="en-GB" smtClean="0"/>
              <a:t>‹#›</a:t>
            </a:fld>
            <a:endParaRPr lang="en-GB"/>
          </a:p>
        </p:txBody>
      </p:sp>
    </p:spTree>
    <p:extLst>
      <p:ext uri="{BB962C8B-B14F-4D97-AF65-F5344CB8AC3E}">
        <p14:creationId xmlns:p14="http://schemas.microsoft.com/office/powerpoint/2010/main" val="176072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61649-4E38-C3A9-5ACD-7A3A992FF61A}"/>
              </a:ext>
            </a:extLst>
          </p:cNvPr>
          <p:cNvSpPr>
            <a:spLocks noGrp="1"/>
          </p:cNvSpPr>
          <p:nvPr>
            <p:ph type="dt" sz="half" idx="10"/>
          </p:nvPr>
        </p:nvSpPr>
        <p:spPr/>
        <p:txBody>
          <a:bodyPr/>
          <a:lstStyle/>
          <a:p>
            <a:fld id="{91DB2241-F7C4-40FF-ABA3-EB7E0B0E648E}" type="datetimeFigureOut">
              <a:rPr lang="en-GB" smtClean="0"/>
              <a:t>10/01/2024</a:t>
            </a:fld>
            <a:endParaRPr lang="en-GB"/>
          </a:p>
        </p:txBody>
      </p:sp>
      <p:sp>
        <p:nvSpPr>
          <p:cNvPr id="3" name="Footer Placeholder 2">
            <a:extLst>
              <a:ext uri="{FF2B5EF4-FFF2-40B4-BE49-F238E27FC236}">
                <a16:creationId xmlns:a16="http://schemas.microsoft.com/office/drawing/2014/main" id="{44C227F2-682D-7B73-1C30-49425CADED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49F7A1-C111-CE81-2CC2-C91F79F720B7}"/>
              </a:ext>
            </a:extLst>
          </p:cNvPr>
          <p:cNvSpPr>
            <a:spLocks noGrp="1"/>
          </p:cNvSpPr>
          <p:nvPr>
            <p:ph type="sldNum" sz="quarter" idx="12"/>
          </p:nvPr>
        </p:nvSpPr>
        <p:spPr/>
        <p:txBody>
          <a:bodyPr/>
          <a:lstStyle/>
          <a:p>
            <a:fld id="{4A18D0A7-3D98-40E3-B85D-26E0B35DB7E9}" type="slidenum">
              <a:rPr lang="en-GB" smtClean="0"/>
              <a:t>‹#›</a:t>
            </a:fld>
            <a:endParaRPr lang="en-GB"/>
          </a:p>
        </p:txBody>
      </p:sp>
    </p:spTree>
    <p:extLst>
      <p:ext uri="{BB962C8B-B14F-4D97-AF65-F5344CB8AC3E}">
        <p14:creationId xmlns:p14="http://schemas.microsoft.com/office/powerpoint/2010/main" val="109785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FF7F-52AC-DA0F-0CC8-C0CC93FD6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318A47-50F9-2ADB-DD8A-8A1EEB068B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760EAF-6267-8F76-A786-F67B1E75D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93CA6D-8EF8-F59D-7879-69F32F840820}"/>
              </a:ext>
            </a:extLst>
          </p:cNvPr>
          <p:cNvSpPr>
            <a:spLocks noGrp="1"/>
          </p:cNvSpPr>
          <p:nvPr>
            <p:ph type="dt" sz="half" idx="10"/>
          </p:nvPr>
        </p:nvSpPr>
        <p:spPr/>
        <p:txBody>
          <a:bodyPr/>
          <a:lstStyle/>
          <a:p>
            <a:fld id="{91DB2241-F7C4-40FF-ABA3-EB7E0B0E648E}" type="datetimeFigureOut">
              <a:rPr lang="en-GB" smtClean="0"/>
              <a:t>10/01/2024</a:t>
            </a:fld>
            <a:endParaRPr lang="en-GB"/>
          </a:p>
        </p:txBody>
      </p:sp>
      <p:sp>
        <p:nvSpPr>
          <p:cNvPr id="6" name="Footer Placeholder 5">
            <a:extLst>
              <a:ext uri="{FF2B5EF4-FFF2-40B4-BE49-F238E27FC236}">
                <a16:creationId xmlns:a16="http://schemas.microsoft.com/office/drawing/2014/main" id="{A8083A76-6E34-1BAE-601A-D1F9A9DA82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E6E523-DD7F-D536-259E-855A381250F2}"/>
              </a:ext>
            </a:extLst>
          </p:cNvPr>
          <p:cNvSpPr>
            <a:spLocks noGrp="1"/>
          </p:cNvSpPr>
          <p:nvPr>
            <p:ph type="sldNum" sz="quarter" idx="12"/>
          </p:nvPr>
        </p:nvSpPr>
        <p:spPr/>
        <p:txBody>
          <a:bodyPr/>
          <a:lstStyle/>
          <a:p>
            <a:fld id="{4A18D0A7-3D98-40E3-B85D-26E0B35DB7E9}" type="slidenum">
              <a:rPr lang="en-GB" smtClean="0"/>
              <a:t>‹#›</a:t>
            </a:fld>
            <a:endParaRPr lang="en-GB"/>
          </a:p>
        </p:txBody>
      </p:sp>
    </p:spTree>
    <p:extLst>
      <p:ext uri="{BB962C8B-B14F-4D97-AF65-F5344CB8AC3E}">
        <p14:creationId xmlns:p14="http://schemas.microsoft.com/office/powerpoint/2010/main" val="61628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0D69-ED32-CF8D-9C9A-2A0FFCF9C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0D80FD-D079-E8F9-5491-C552E62663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5D73E7-EB96-CEAC-0998-357A10F98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D3C4AE-DC9F-424B-167F-0F8007D1BC0A}"/>
              </a:ext>
            </a:extLst>
          </p:cNvPr>
          <p:cNvSpPr>
            <a:spLocks noGrp="1"/>
          </p:cNvSpPr>
          <p:nvPr>
            <p:ph type="dt" sz="half" idx="10"/>
          </p:nvPr>
        </p:nvSpPr>
        <p:spPr/>
        <p:txBody>
          <a:bodyPr/>
          <a:lstStyle/>
          <a:p>
            <a:fld id="{91DB2241-F7C4-40FF-ABA3-EB7E0B0E648E}" type="datetimeFigureOut">
              <a:rPr lang="en-GB" smtClean="0"/>
              <a:t>10/01/2024</a:t>
            </a:fld>
            <a:endParaRPr lang="en-GB"/>
          </a:p>
        </p:txBody>
      </p:sp>
      <p:sp>
        <p:nvSpPr>
          <p:cNvPr id="6" name="Footer Placeholder 5">
            <a:extLst>
              <a:ext uri="{FF2B5EF4-FFF2-40B4-BE49-F238E27FC236}">
                <a16:creationId xmlns:a16="http://schemas.microsoft.com/office/drawing/2014/main" id="{FD0602EF-0FD7-341D-0FC1-5A4387248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D27D0B-713C-B7F5-20AD-A6114385ACFE}"/>
              </a:ext>
            </a:extLst>
          </p:cNvPr>
          <p:cNvSpPr>
            <a:spLocks noGrp="1"/>
          </p:cNvSpPr>
          <p:nvPr>
            <p:ph type="sldNum" sz="quarter" idx="12"/>
          </p:nvPr>
        </p:nvSpPr>
        <p:spPr/>
        <p:txBody>
          <a:bodyPr/>
          <a:lstStyle/>
          <a:p>
            <a:fld id="{4A18D0A7-3D98-40E3-B85D-26E0B35DB7E9}" type="slidenum">
              <a:rPr lang="en-GB" smtClean="0"/>
              <a:t>‹#›</a:t>
            </a:fld>
            <a:endParaRPr lang="en-GB"/>
          </a:p>
        </p:txBody>
      </p:sp>
    </p:spTree>
    <p:extLst>
      <p:ext uri="{BB962C8B-B14F-4D97-AF65-F5344CB8AC3E}">
        <p14:creationId xmlns:p14="http://schemas.microsoft.com/office/powerpoint/2010/main" val="136071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75BF9B-6A1C-0FDB-D69B-CEB9767CF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9E6B24-44D4-C01B-7F75-BFA6C04428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4D67E8-EE7F-7B9F-D0AF-E501128BFD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B2241-F7C4-40FF-ABA3-EB7E0B0E648E}" type="datetimeFigureOut">
              <a:rPr lang="en-GB" smtClean="0"/>
              <a:t>10/01/2024</a:t>
            </a:fld>
            <a:endParaRPr lang="en-GB"/>
          </a:p>
        </p:txBody>
      </p:sp>
      <p:sp>
        <p:nvSpPr>
          <p:cNvPr id="5" name="Footer Placeholder 4">
            <a:extLst>
              <a:ext uri="{FF2B5EF4-FFF2-40B4-BE49-F238E27FC236}">
                <a16:creationId xmlns:a16="http://schemas.microsoft.com/office/drawing/2014/main" id="{497EB600-DDE4-4DCB-6644-7EDD9C99BE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470228-56D4-9066-B491-B9465FAB98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8D0A7-3D98-40E3-B85D-26E0B35DB7E9}" type="slidenum">
              <a:rPr lang="en-GB" smtClean="0"/>
              <a:t>‹#›</a:t>
            </a:fld>
            <a:endParaRPr lang="en-GB"/>
          </a:p>
        </p:txBody>
      </p:sp>
    </p:spTree>
    <p:extLst>
      <p:ext uri="{BB962C8B-B14F-4D97-AF65-F5344CB8AC3E}">
        <p14:creationId xmlns:p14="http://schemas.microsoft.com/office/powerpoint/2010/main" val="449430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hilea.eu/wp-content/uploads/2023/12/20230904-PEX-Evaluation-Outcomes-Final-Reporting.pdf"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6.png"/><Relationship Id="rId4" Type="http://schemas.openxmlformats.org/officeDocument/2006/relationships/hyperlink" Target="https://drive.google.com/file/d/1dgbBeFPXGU7UVm4vTk6GydhOFsiPzTKh/view?usp=shari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hilea.eu/events/pexforum-2024/"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3.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hilea.eu/wp-content/uploads/2023/06/PEXorigin.pdf"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pink lines&#10;&#10;Description automatically generated">
            <a:extLst>
              <a:ext uri="{FF2B5EF4-FFF2-40B4-BE49-F238E27FC236}">
                <a16:creationId xmlns:a16="http://schemas.microsoft.com/office/drawing/2014/main" id="{15C2EA36-7099-A494-3D68-026679CFEFF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546" y="0"/>
            <a:ext cx="12192000" cy="6858000"/>
          </a:xfrm>
          <a:prstGeom prst="rect">
            <a:avLst/>
          </a:prstGeom>
        </p:spPr>
      </p:pic>
      <p:pic>
        <p:nvPicPr>
          <p:cNvPr id="13" name="Picture 12" descr="A blue circle with black background&#10;&#10;Description automatically generated">
            <a:extLst>
              <a:ext uri="{FF2B5EF4-FFF2-40B4-BE49-F238E27FC236}">
                <a16:creationId xmlns:a16="http://schemas.microsoft.com/office/drawing/2014/main" id="{C69F22DF-180C-FEF8-4B0A-5C9A0786AEA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525521" y="0"/>
            <a:ext cx="1666725" cy="2469370"/>
          </a:xfrm>
          <a:prstGeom prst="rect">
            <a:avLst/>
          </a:prstGeom>
        </p:spPr>
      </p:pic>
      <p:pic>
        <p:nvPicPr>
          <p:cNvPr id="4" name="Picture 3" descr="A group of people standing together&#10;&#10;Description automatically generated">
            <a:extLst>
              <a:ext uri="{FF2B5EF4-FFF2-40B4-BE49-F238E27FC236}">
                <a16:creationId xmlns:a16="http://schemas.microsoft.com/office/drawing/2014/main" id="{502DF519-26C3-A3EA-9676-9E256EA3E36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676378" y="-1"/>
            <a:ext cx="3515622" cy="1575182"/>
          </a:xfrm>
          <a:prstGeom prst="rect">
            <a:avLst/>
          </a:prstGeom>
        </p:spPr>
      </p:pic>
      <p:sp>
        <p:nvSpPr>
          <p:cNvPr id="3" name="Subtitle 2">
            <a:extLst>
              <a:ext uri="{FF2B5EF4-FFF2-40B4-BE49-F238E27FC236}">
                <a16:creationId xmlns:a16="http://schemas.microsoft.com/office/drawing/2014/main" id="{0DD677E2-D47C-69B7-2F01-0DAE069BBE9F}"/>
              </a:ext>
            </a:extLst>
          </p:cNvPr>
          <p:cNvSpPr>
            <a:spLocks noGrp="1"/>
          </p:cNvSpPr>
          <p:nvPr>
            <p:ph type="subTitle" idx="1"/>
          </p:nvPr>
        </p:nvSpPr>
        <p:spPr/>
        <p:txBody>
          <a:bodyPr/>
          <a:lstStyle/>
          <a:p>
            <a:r>
              <a:rPr lang="en-GB" dirty="0"/>
              <a:t>OUR PATHFINDER MAP</a:t>
            </a:r>
          </a:p>
        </p:txBody>
      </p:sp>
      <p:pic>
        <p:nvPicPr>
          <p:cNvPr id="9" name="Picture 8" descr="A black and pink logo&#10;&#10;Description automatically generated">
            <a:extLst>
              <a:ext uri="{FF2B5EF4-FFF2-40B4-BE49-F238E27FC236}">
                <a16:creationId xmlns:a16="http://schemas.microsoft.com/office/drawing/2014/main" id="{028125E5-C602-6DE0-1EDF-FBD32B85849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918454" y="2140319"/>
            <a:ext cx="6355093" cy="1688595"/>
          </a:xfrm>
          <a:prstGeom prst="rect">
            <a:avLst/>
          </a:prstGeom>
        </p:spPr>
      </p:pic>
    </p:spTree>
    <p:extLst>
      <p:ext uri="{BB962C8B-B14F-4D97-AF65-F5344CB8AC3E}">
        <p14:creationId xmlns:p14="http://schemas.microsoft.com/office/powerpoint/2010/main" val="83217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circle with black background&#10;&#10;Description automatically generated">
            <a:extLst>
              <a:ext uri="{FF2B5EF4-FFF2-40B4-BE49-F238E27FC236}">
                <a16:creationId xmlns:a16="http://schemas.microsoft.com/office/drawing/2014/main" id="{7C808F13-0AF1-87EE-9038-C88EC3C845DC}"/>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1677114" y="1488442"/>
            <a:ext cx="4366189" cy="1553863"/>
          </a:xfrm>
          <a:noFill/>
          <a:ln w="28575">
            <a:solidFill>
              <a:srgbClr val="2C2E87"/>
            </a:solidFill>
          </a:ln>
        </p:spPr>
        <p:txBody>
          <a:bodyPr>
            <a:normAutofit fontScale="92500"/>
          </a:bodyPr>
          <a:lstStyle/>
          <a:p>
            <a:pPr marL="0" indent="0">
              <a:buNone/>
            </a:pPr>
            <a:r>
              <a:rPr lang="en-GB" sz="1600" b="1" dirty="0">
                <a:solidFill>
                  <a:srgbClr val="E73C6E"/>
                </a:solidFill>
              </a:rPr>
              <a:t>NEWCOMER CHALLENGES: LEARN &amp; CONNECT</a:t>
            </a:r>
          </a:p>
          <a:p>
            <a:pPr marL="0" indent="0">
              <a:buNone/>
            </a:pPr>
            <a:r>
              <a:rPr lang="en-GB" sz="1600" dirty="0"/>
              <a:t>Being new to the sector can be a challenging experience. It often requires a significant amount of time and effort to familiarise oneself with the key players, organisations, and establish new connections, especially beyond one's immediate circle.</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6" name="Content Placeholder 2">
            <a:extLst>
              <a:ext uri="{FF2B5EF4-FFF2-40B4-BE49-F238E27FC236}">
                <a16:creationId xmlns:a16="http://schemas.microsoft.com/office/drawing/2014/main" id="{10BBA975-63EB-B705-8BE3-C6B2CA2C388E}"/>
              </a:ext>
            </a:extLst>
          </p:cNvPr>
          <p:cNvSpPr txBox="1">
            <a:spLocks/>
          </p:cNvSpPr>
          <p:nvPr/>
        </p:nvSpPr>
        <p:spPr>
          <a:xfrm>
            <a:off x="6128761" y="1516265"/>
            <a:ext cx="4366189" cy="1528837"/>
          </a:xfrm>
          <a:prstGeom prst="rect">
            <a:avLst/>
          </a:prstGeom>
          <a:noFill/>
          <a:ln w="38100">
            <a:solidFill>
              <a:srgbClr val="9CD4D5"/>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E73C6E"/>
                </a:solidFill>
              </a:rPr>
              <a:t>FAST-TRACK ONBOARDING</a:t>
            </a:r>
          </a:p>
          <a:p>
            <a:pPr marL="0" indent="0">
              <a:buFont typeface="Arial" panose="020B0604020202020204" pitchFamily="34" charset="0"/>
              <a:buNone/>
            </a:pPr>
            <a:r>
              <a:rPr lang="en-GB" sz="1600" dirty="0"/>
              <a:t>We provide a platform to understand the major players, trends, and narratives and to make new connections within the European philanthropy ecosystem. Individuals who are new to the sector can fast-track their onboarding process and gain valuable insights into philanthropy.</a:t>
            </a:r>
          </a:p>
        </p:txBody>
      </p:sp>
      <p:sp>
        <p:nvSpPr>
          <p:cNvPr id="10" name="Content Placeholder 2">
            <a:extLst>
              <a:ext uri="{FF2B5EF4-FFF2-40B4-BE49-F238E27FC236}">
                <a16:creationId xmlns:a16="http://schemas.microsoft.com/office/drawing/2014/main" id="{B9AB60BD-87E5-F48C-128B-8814321EE4E7}"/>
              </a:ext>
            </a:extLst>
          </p:cNvPr>
          <p:cNvSpPr txBox="1">
            <a:spLocks/>
          </p:cNvSpPr>
          <p:nvPr/>
        </p:nvSpPr>
        <p:spPr>
          <a:xfrm>
            <a:off x="1677113" y="3157681"/>
            <a:ext cx="4366189" cy="1527553"/>
          </a:xfrm>
          <a:prstGeom prst="rect">
            <a:avLst/>
          </a:prstGeom>
          <a:noFill/>
          <a:ln w="28575">
            <a:solidFill>
              <a:srgbClr val="2C2E87"/>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E73C6E"/>
                </a:solidFill>
              </a:rPr>
              <a:t>CONSUMED BY THE DAILY ROUTINE</a:t>
            </a:r>
          </a:p>
          <a:p>
            <a:pPr marL="0" indent="0">
              <a:buFont typeface="Arial" panose="020B0604020202020204" pitchFamily="34" charset="0"/>
              <a:buNone/>
            </a:pPr>
            <a:r>
              <a:rPr lang="en-GB" sz="1600" dirty="0"/>
              <a:t>An average day can be filled with meetings and numerous tasks to manage. Within this cycle, there aren't many moments to encounter new voices and break away from the daily routine to gain a broader perspective.</a:t>
            </a:r>
          </a:p>
        </p:txBody>
      </p:sp>
      <p:sp>
        <p:nvSpPr>
          <p:cNvPr id="11" name="Content Placeholder 2">
            <a:extLst>
              <a:ext uri="{FF2B5EF4-FFF2-40B4-BE49-F238E27FC236}">
                <a16:creationId xmlns:a16="http://schemas.microsoft.com/office/drawing/2014/main" id="{4670ED9B-5B60-DC7C-2DEB-EA617858A537}"/>
              </a:ext>
            </a:extLst>
          </p:cNvPr>
          <p:cNvSpPr txBox="1">
            <a:spLocks/>
          </p:cNvSpPr>
          <p:nvPr/>
        </p:nvSpPr>
        <p:spPr>
          <a:xfrm>
            <a:off x="6128760" y="3157681"/>
            <a:ext cx="4366189" cy="1527553"/>
          </a:xfrm>
          <a:prstGeom prst="rect">
            <a:avLst/>
          </a:prstGeom>
          <a:noFill/>
          <a:ln w="38100">
            <a:solidFill>
              <a:srgbClr val="9CD4D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E73C6E"/>
                </a:solidFill>
              </a:rPr>
              <a:t>BREAKING THE DAILY ROUTINE</a:t>
            </a:r>
          </a:p>
          <a:p>
            <a:pPr marL="0" indent="0">
              <a:buFont typeface="Arial" panose="020B0604020202020204" pitchFamily="34" charset="0"/>
              <a:buNone/>
            </a:pPr>
            <a:r>
              <a:rPr lang="en-GB" sz="1600" dirty="0"/>
              <a:t>Having the chance to escape the daily routine once in a while and gain inspiration is highly valuable. This opportunity provides exposure to diverse ideas and perspectives, which inherently can make the work more fulfilling.</a:t>
            </a:r>
          </a:p>
        </p:txBody>
      </p:sp>
      <p:sp>
        <p:nvSpPr>
          <p:cNvPr id="15" name="Content Placeholder 2">
            <a:extLst>
              <a:ext uri="{FF2B5EF4-FFF2-40B4-BE49-F238E27FC236}">
                <a16:creationId xmlns:a16="http://schemas.microsoft.com/office/drawing/2014/main" id="{82CC7514-E8D5-7A32-24F2-40F31D8A6B25}"/>
              </a:ext>
            </a:extLst>
          </p:cNvPr>
          <p:cNvSpPr txBox="1">
            <a:spLocks/>
          </p:cNvSpPr>
          <p:nvPr/>
        </p:nvSpPr>
        <p:spPr>
          <a:xfrm>
            <a:off x="1677112" y="4800610"/>
            <a:ext cx="4366189" cy="1527553"/>
          </a:xfrm>
          <a:prstGeom prst="rect">
            <a:avLst/>
          </a:prstGeom>
          <a:noFill/>
          <a:ln w="28575">
            <a:solidFill>
              <a:srgbClr val="2C2E87"/>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700" b="1" dirty="0">
                <a:solidFill>
                  <a:srgbClr val="E73C6E"/>
                </a:solidFill>
              </a:rPr>
              <a:t>NEW CONNECTIONS</a:t>
            </a:r>
          </a:p>
          <a:p>
            <a:pPr marL="0" indent="0">
              <a:buFont typeface="Arial" panose="020B0604020202020204" pitchFamily="34" charset="0"/>
              <a:buNone/>
            </a:pPr>
            <a:r>
              <a:rPr lang="en-GB" sz="1600" dirty="0"/>
              <a:t>In the nature of philanthropy sector, there are often numerous interactions with individuals from different organisations. However, due to various constraints, it may not always be worthwhile to invest time and energy into developing lasting relationships.</a:t>
            </a:r>
          </a:p>
        </p:txBody>
      </p:sp>
      <p:sp>
        <p:nvSpPr>
          <p:cNvPr id="16" name="Content Placeholder 2">
            <a:extLst>
              <a:ext uri="{FF2B5EF4-FFF2-40B4-BE49-F238E27FC236}">
                <a16:creationId xmlns:a16="http://schemas.microsoft.com/office/drawing/2014/main" id="{0A815F87-234B-7BBE-FD7D-701850C5A652}"/>
              </a:ext>
            </a:extLst>
          </p:cNvPr>
          <p:cNvSpPr txBox="1">
            <a:spLocks/>
          </p:cNvSpPr>
          <p:nvPr/>
        </p:nvSpPr>
        <p:spPr>
          <a:xfrm>
            <a:off x="6128760" y="4784341"/>
            <a:ext cx="4366189" cy="1527553"/>
          </a:xfrm>
          <a:prstGeom prst="rect">
            <a:avLst/>
          </a:prstGeom>
          <a:noFill/>
          <a:ln w="38100">
            <a:solidFill>
              <a:srgbClr val="9CD4D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E73C6E"/>
                </a:solidFill>
              </a:rPr>
              <a:t>CHOSEN COLLEAGUES</a:t>
            </a:r>
          </a:p>
          <a:p>
            <a:pPr marL="0" indent="0">
              <a:buFont typeface="Arial" panose="020B0604020202020204" pitchFamily="34" charset="0"/>
              <a:buNone/>
            </a:pPr>
            <a:r>
              <a:rPr lang="en-GB" sz="1400" dirty="0"/>
              <a:t>Spending time in building relationships and connecting with like-minded individuals within the community who share a belief in driving change is a worthwhile investment. What sets these relationships apart from mere connections is the opportunity they provide for thought-partnership.</a:t>
            </a:r>
          </a:p>
        </p:txBody>
      </p:sp>
      <p:sp>
        <p:nvSpPr>
          <p:cNvPr id="2" name="Content Placeholder 2">
            <a:extLst>
              <a:ext uri="{FF2B5EF4-FFF2-40B4-BE49-F238E27FC236}">
                <a16:creationId xmlns:a16="http://schemas.microsoft.com/office/drawing/2014/main" id="{DBD34D25-C61A-EDA7-134B-6A10D2AD9986}"/>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E73C6E"/>
                </a:solidFill>
              </a:rPr>
              <a:t>PEXCHANGE | WHERE ARE WE NOW?</a:t>
            </a:r>
          </a:p>
        </p:txBody>
      </p:sp>
      <p:sp>
        <p:nvSpPr>
          <p:cNvPr id="4" name="Title 1">
            <a:extLst>
              <a:ext uri="{FF2B5EF4-FFF2-40B4-BE49-F238E27FC236}">
                <a16:creationId xmlns:a16="http://schemas.microsoft.com/office/drawing/2014/main" id="{8EA30421-D4A7-C284-6BE4-61067DF1E2FB}"/>
              </a:ext>
            </a:extLst>
          </p:cNvPr>
          <p:cNvSpPr>
            <a:spLocks noGrp="1"/>
          </p:cNvSpPr>
          <p:nvPr>
            <p:ph type="title"/>
          </p:nvPr>
        </p:nvSpPr>
        <p:spPr>
          <a:xfrm>
            <a:off x="838200" y="365125"/>
            <a:ext cx="10515600" cy="1325563"/>
          </a:xfrm>
        </p:spPr>
        <p:txBody>
          <a:bodyPr/>
          <a:lstStyle/>
          <a:p>
            <a:r>
              <a:rPr lang="en-US" b="1" dirty="0">
                <a:solidFill>
                  <a:srgbClr val="E73C6E"/>
                </a:solidFill>
                <a:latin typeface="+mn-lt"/>
              </a:rPr>
              <a:t>Pain-relievers and gain-creators</a:t>
            </a:r>
            <a:endParaRPr lang="en-GB" b="1" dirty="0">
              <a:solidFill>
                <a:srgbClr val="E73C6E"/>
              </a:solidFill>
              <a:latin typeface="+mn-lt"/>
            </a:endParaRPr>
          </a:p>
        </p:txBody>
      </p:sp>
    </p:spTree>
    <p:extLst>
      <p:ext uri="{BB962C8B-B14F-4D97-AF65-F5344CB8AC3E}">
        <p14:creationId xmlns:p14="http://schemas.microsoft.com/office/powerpoint/2010/main" val="41985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838200" y="945064"/>
            <a:ext cx="10515600" cy="1128904"/>
          </a:xfrm>
        </p:spPr>
        <p:txBody>
          <a:bodyPr>
            <a:normAutofit/>
          </a:bodyPr>
          <a:lstStyle/>
          <a:p>
            <a:pPr marL="0" indent="0">
              <a:buNone/>
            </a:pPr>
            <a:r>
              <a:rPr lang="en-US" sz="1800" b="1" dirty="0"/>
              <a:t>By building on the assets we hold and what we have achieved, how do we map the future of our communities and allow for a dynamic philanthropy infrastructure ecosystem that inspires, challenges and transforms philanthropy and invites you to lead the conversation, share your own experience and learn from others? </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pic>
        <p:nvPicPr>
          <p:cNvPr id="8" name="Picture 7" descr="A sprout and a seedling&#10;&#10;Description automatically generated">
            <a:extLst>
              <a:ext uri="{FF2B5EF4-FFF2-40B4-BE49-F238E27FC236}">
                <a16:creationId xmlns:a16="http://schemas.microsoft.com/office/drawing/2014/main" id="{CB1B8C0B-561A-52B6-01C6-0AFABA24EA2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930028" y="3669975"/>
            <a:ext cx="626859" cy="682162"/>
          </a:xfrm>
          <a:prstGeom prst="rect">
            <a:avLst/>
          </a:prstGeom>
        </p:spPr>
      </p:pic>
      <p:pic>
        <p:nvPicPr>
          <p:cNvPr id="11" name="Picture 10" descr="A white circle with pink circle in center&#10;&#10;Description automatically generated">
            <a:extLst>
              <a:ext uri="{FF2B5EF4-FFF2-40B4-BE49-F238E27FC236}">
                <a16:creationId xmlns:a16="http://schemas.microsoft.com/office/drawing/2014/main" id="{1D7CDD34-2204-6C35-9D46-5C685D3D894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473541" y="4119071"/>
            <a:ext cx="313459" cy="233066"/>
          </a:xfrm>
          <a:prstGeom prst="rect">
            <a:avLst/>
          </a:prstGeom>
        </p:spPr>
      </p:pic>
      <p:pic>
        <p:nvPicPr>
          <p:cNvPr id="13" name="Picture 12" descr="A sprout and a seedling&#10;&#10;Description automatically generated">
            <a:extLst>
              <a:ext uri="{FF2B5EF4-FFF2-40B4-BE49-F238E27FC236}">
                <a16:creationId xmlns:a16="http://schemas.microsoft.com/office/drawing/2014/main" id="{339B7082-C1E7-955E-88B1-8CF5682CDFA2}"/>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6394066" y="3274677"/>
            <a:ext cx="967706" cy="1232748"/>
          </a:xfrm>
          <a:prstGeom prst="rect">
            <a:avLst/>
          </a:prstGeom>
        </p:spPr>
      </p:pic>
      <p:pic>
        <p:nvPicPr>
          <p:cNvPr id="15" name="Picture 14" descr="A tree with leaves and roots&#10;&#10;Description automatically generated">
            <a:extLst>
              <a:ext uri="{FF2B5EF4-FFF2-40B4-BE49-F238E27FC236}">
                <a16:creationId xmlns:a16="http://schemas.microsoft.com/office/drawing/2014/main" id="{0F2D354D-C393-21A0-954D-3ABB7038DDF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48543" y="1826433"/>
            <a:ext cx="2700461" cy="2700461"/>
          </a:xfrm>
          <a:prstGeom prst="rect">
            <a:avLst/>
          </a:prstGeom>
        </p:spPr>
      </p:pic>
      <p:sp>
        <p:nvSpPr>
          <p:cNvPr id="20" name="Content Placeholder 2">
            <a:extLst>
              <a:ext uri="{FF2B5EF4-FFF2-40B4-BE49-F238E27FC236}">
                <a16:creationId xmlns:a16="http://schemas.microsoft.com/office/drawing/2014/main" id="{8DDDD4D6-AC4A-D08D-A36D-ED26B3F939A4}"/>
              </a:ext>
            </a:extLst>
          </p:cNvPr>
          <p:cNvSpPr txBox="1">
            <a:spLocks/>
          </p:cNvSpPr>
          <p:nvPr/>
        </p:nvSpPr>
        <p:spPr>
          <a:xfrm>
            <a:off x="441638" y="4526894"/>
            <a:ext cx="2550060" cy="1128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Personal and professional growth through meaningful connections, new perspectives and insights</a:t>
            </a:r>
          </a:p>
        </p:txBody>
      </p:sp>
      <p:sp>
        <p:nvSpPr>
          <p:cNvPr id="21" name="Content Placeholder 2">
            <a:extLst>
              <a:ext uri="{FF2B5EF4-FFF2-40B4-BE49-F238E27FC236}">
                <a16:creationId xmlns:a16="http://schemas.microsoft.com/office/drawing/2014/main" id="{98EBB0DA-78AB-AAFE-A5E8-C461C9561168}"/>
              </a:ext>
            </a:extLst>
          </p:cNvPr>
          <p:cNvSpPr txBox="1">
            <a:spLocks/>
          </p:cNvSpPr>
          <p:nvPr/>
        </p:nvSpPr>
        <p:spPr>
          <a:xfrm>
            <a:off x="2991698" y="4526894"/>
            <a:ext cx="2550060" cy="1128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Willingness to test and learn in a safe and non-judgmental environment</a:t>
            </a:r>
          </a:p>
        </p:txBody>
      </p:sp>
      <p:sp>
        <p:nvSpPr>
          <p:cNvPr id="22" name="Content Placeholder 2">
            <a:extLst>
              <a:ext uri="{FF2B5EF4-FFF2-40B4-BE49-F238E27FC236}">
                <a16:creationId xmlns:a16="http://schemas.microsoft.com/office/drawing/2014/main" id="{1B464F38-CE9A-5D48-FB39-A9BEDA64A233}"/>
              </a:ext>
            </a:extLst>
          </p:cNvPr>
          <p:cNvSpPr txBox="1">
            <a:spLocks/>
          </p:cNvSpPr>
          <p:nvPr/>
        </p:nvSpPr>
        <p:spPr>
          <a:xfrm>
            <a:off x="5627511" y="4526894"/>
            <a:ext cx="2550060" cy="1128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Bringing change into the organizational and/or national context</a:t>
            </a:r>
          </a:p>
        </p:txBody>
      </p:sp>
      <p:sp>
        <p:nvSpPr>
          <p:cNvPr id="23" name="Content Placeholder 2">
            <a:extLst>
              <a:ext uri="{FF2B5EF4-FFF2-40B4-BE49-F238E27FC236}">
                <a16:creationId xmlns:a16="http://schemas.microsoft.com/office/drawing/2014/main" id="{F41966CF-0A50-2EE3-D260-18F4C7B4229F}"/>
              </a:ext>
            </a:extLst>
          </p:cNvPr>
          <p:cNvSpPr txBox="1">
            <a:spLocks/>
          </p:cNvSpPr>
          <p:nvPr/>
        </p:nvSpPr>
        <p:spPr>
          <a:xfrm>
            <a:off x="8023744" y="4507425"/>
            <a:ext cx="2550060" cy="1128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Contributing to the </a:t>
            </a:r>
            <a:br>
              <a:rPr lang="en-US" sz="1600" b="1" dirty="0"/>
            </a:br>
            <a:r>
              <a:rPr lang="en-US" sz="1600" b="1" dirty="0"/>
              <a:t>change of philanthropy </a:t>
            </a:r>
            <a:br>
              <a:rPr lang="en-US" sz="1600" b="1" dirty="0"/>
            </a:br>
            <a:r>
              <a:rPr lang="en-US" sz="1600" b="1" dirty="0"/>
              <a:t>in Europe</a:t>
            </a:r>
          </a:p>
        </p:txBody>
      </p:sp>
      <p:cxnSp>
        <p:nvCxnSpPr>
          <p:cNvPr id="5" name="Straight Arrow Connector 4">
            <a:extLst>
              <a:ext uri="{FF2B5EF4-FFF2-40B4-BE49-F238E27FC236}">
                <a16:creationId xmlns:a16="http://schemas.microsoft.com/office/drawing/2014/main" id="{36748320-9A4D-805E-0DFC-08E053D44393}"/>
              </a:ext>
            </a:extLst>
          </p:cNvPr>
          <p:cNvCxnSpPr>
            <a:cxnSpLocks/>
          </p:cNvCxnSpPr>
          <p:nvPr/>
        </p:nvCxnSpPr>
        <p:spPr>
          <a:xfrm>
            <a:off x="696611" y="5660448"/>
            <a:ext cx="9225865" cy="0"/>
          </a:xfrm>
          <a:prstGeom prst="straightConnector1">
            <a:avLst/>
          </a:prstGeom>
          <a:ln w="19050">
            <a:solidFill>
              <a:srgbClr val="E73C6E"/>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6C0091C-3F56-C5C5-F6E0-6A20313EA906}"/>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WHERE ARE WE NOW?</a:t>
            </a:r>
          </a:p>
        </p:txBody>
      </p:sp>
      <p:sp>
        <p:nvSpPr>
          <p:cNvPr id="7" name="Content Placeholder 2">
            <a:extLst>
              <a:ext uri="{FF2B5EF4-FFF2-40B4-BE49-F238E27FC236}">
                <a16:creationId xmlns:a16="http://schemas.microsoft.com/office/drawing/2014/main" id="{C3007206-A03A-CBFA-B5F1-B8FD6F0156C3}"/>
              </a:ext>
            </a:extLst>
          </p:cNvPr>
          <p:cNvSpPr txBox="1">
            <a:spLocks/>
          </p:cNvSpPr>
          <p:nvPr/>
        </p:nvSpPr>
        <p:spPr>
          <a:xfrm>
            <a:off x="4207906" y="5729096"/>
            <a:ext cx="2550060" cy="1128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solidFill>
                  <a:srgbClr val="E73C6E"/>
                </a:solidFill>
              </a:rPr>
              <a:t>How we create impact</a:t>
            </a:r>
          </a:p>
        </p:txBody>
      </p:sp>
    </p:spTree>
    <p:extLst>
      <p:ext uri="{BB962C8B-B14F-4D97-AF65-F5344CB8AC3E}">
        <p14:creationId xmlns:p14="http://schemas.microsoft.com/office/powerpoint/2010/main" val="355461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838200" y="1253331"/>
            <a:ext cx="10515600" cy="686564"/>
          </a:xfrm>
        </p:spPr>
        <p:txBody>
          <a:bodyPr>
            <a:normAutofit/>
          </a:bodyPr>
          <a:lstStyle/>
          <a:p>
            <a:pPr marL="0" indent="0">
              <a:buNone/>
            </a:pPr>
            <a:r>
              <a:rPr lang="en-US" sz="1800" b="1" dirty="0"/>
              <a:t>We invite you to play around with six dynamic tensions to reflect on your own community and its future design space:</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graphicFrame>
        <p:nvGraphicFramePr>
          <p:cNvPr id="8" name="Table 7">
            <a:extLst>
              <a:ext uri="{FF2B5EF4-FFF2-40B4-BE49-F238E27FC236}">
                <a16:creationId xmlns:a16="http://schemas.microsoft.com/office/drawing/2014/main" id="{AABBAD34-A602-03E5-9570-D32E93581611}"/>
              </a:ext>
            </a:extLst>
          </p:cNvPr>
          <p:cNvGraphicFramePr>
            <a:graphicFrameLocks noGrp="1"/>
          </p:cNvGraphicFramePr>
          <p:nvPr>
            <p:extLst>
              <p:ext uri="{D42A27DB-BD31-4B8C-83A1-F6EECF244321}">
                <p14:modId xmlns:p14="http://schemas.microsoft.com/office/powerpoint/2010/main" val="190141886"/>
              </p:ext>
            </p:extLst>
          </p:nvPr>
        </p:nvGraphicFramePr>
        <p:xfrm>
          <a:off x="2101317" y="2316480"/>
          <a:ext cx="7989366" cy="2225040"/>
        </p:xfrm>
        <a:graphic>
          <a:graphicData uri="http://schemas.openxmlformats.org/drawingml/2006/table">
            <a:tbl>
              <a:tblPr firstRow="1" bandRow="1">
                <a:tableStyleId>{5C22544A-7EE6-4342-B048-85BDC9FD1C3A}</a:tableStyleId>
              </a:tblPr>
              <a:tblGrid>
                <a:gridCol w="2663122">
                  <a:extLst>
                    <a:ext uri="{9D8B030D-6E8A-4147-A177-3AD203B41FA5}">
                      <a16:colId xmlns:a16="http://schemas.microsoft.com/office/drawing/2014/main" val="1049723047"/>
                    </a:ext>
                  </a:extLst>
                </a:gridCol>
                <a:gridCol w="2663122">
                  <a:extLst>
                    <a:ext uri="{9D8B030D-6E8A-4147-A177-3AD203B41FA5}">
                      <a16:colId xmlns:a16="http://schemas.microsoft.com/office/drawing/2014/main" val="1035920672"/>
                    </a:ext>
                  </a:extLst>
                </a:gridCol>
                <a:gridCol w="2663122">
                  <a:extLst>
                    <a:ext uri="{9D8B030D-6E8A-4147-A177-3AD203B41FA5}">
                      <a16:colId xmlns:a16="http://schemas.microsoft.com/office/drawing/2014/main" val="1895779500"/>
                    </a:ext>
                  </a:extLst>
                </a:gridCol>
              </a:tblGrid>
              <a:tr h="370840">
                <a:tc>
                  <a:txBody>
                    <a:bodyPr/>
                    <a:lstStyle/>
                    <a:p>
                      <a:r>
                        <a:rPr lang="en-GB" b="1" dirty="0">
                          <a:solidFill>
                            <a:srgbClr val="9CD4D5"/>
                          </a:solidFill>
                        </a:rPr>
                        <a:t>BUILDING TRUST</a:t>
                      </a:r>
                    </a:p>
                  </a:txBody>
                  <a:tcPr>
                    <a:noFill/>
                  </a:tcPr>
                </a:tc>
                <a:tc>
                  <a:txBody>
                    <a:bodyPr/>
                    <a:lstStyle/>
                    <a:p>
                      <a:endParaRPr lang="en-GB" b="1" dirty="0">
                        <a:solidFill>
                          <a:srgbClr val="9CD4D5"/>
                        </a:solidFill>
                      </a:endParaRPr>
                    </a:p>
                  </a:txBody>
                  <a:tcPr>
                    <a:noFill/>
                  </a:tcPr>
                </a:tc>
                <a:tc>
                  <a:txBody>
                    <a:bodyPr/>
                    <a:lstStyle/>
                    <a:p>
                      <a:r>
                        <a:rPr lang="en-GB" b="1" dirty="0">
                          <a:solidFill>
                            <a:srgbClr val="2C2E87"/>
                          </a:solidFill>
                        </a:rPr>
                        <a:t>TAKING ACTION</a:t>
                      </a:r>
                    </a:p>
                  </a:txBody>
                  <a:tcPr>
                    <a:noFill/>
                  </a:tcPr>
                </a:tc>
                <a:extLst>
                  <a:ext uri="{0D108BD9-81ED-4DB2-BD59-A6C34878D82A}">
                    <a16:rowId xmlns:a16="http://schemas.microsoft.com/office/drawing/2014/main" val="3229707230"/>
                  </a:ext>
                </a:extLst>
              </a:tr>
              <a:tr h="370840">
                <a:tc>
                  <a:txBody>
                    <a:bodyPr/>
                    <a:lstStyle/>
                    <a:p>
                      <a:r>
                        <a:rPr lang="en-GB" b="1" dirty="0">
                          <a:solidFill>
                            <a:srgbClr val="9CD4D5"/>
                          </a:solidFill>
                        </a:rPr>
                        <a:t>ROBUST PARTICIPATION</a:t>
                      </a:r>
                    </a:p>
                  </a:txBody>
                  <a:tcPr>
                    <a:noFill/>
                  </a:tcPr>
                </a:tc>
                <a:tc>
                  <a:txBody>
                    <a:bodyPr/>
                    <a:lstStyle/>
                    <a:p>
                      <a:endParaRPr lang="en-GB" b="1" dirty="0">
                        <a:solidFill>
                          <a:srgbClr val="9CD4D5"/>
                        </a:solidFill>
                      </a:endParaRPr>
                    </a:p>
                  </a:txBody>
                  <a:tcPr>
                    <a:noFill/>
                  </a:tcPr>
                </a:tc>
                <a:tc>
                  <a:txBody>
                    <a:bodyPr/>
                    <a:lstStyle/>
                    <a:p>
                      <a:r>
                        <a:rPr lang="en-GB" b="1" dirty="0">
                          <a:solidFill>
                            <a:srgbClr val="2C2E87"/>
                          </a:solidFill>
                        </a:rPr>
                        <a:t>WORKABLE PACE</a:t>
                      </a:r>
                    </a:p>
                  </a:txBody>
                  <a:tcPr>
                    <a:noFill/>
                  </a:tcPr>
                </a:tc>
                <a:extLst>
                  <a:ext uri="{0D108BD9-81ED-4DB2-BD59-A6C34878D82A}">
                    <a16:rowId xmlns:a16="http://schemas.microsoft.com/office/drawing/2014/main" val="546857079"/>
                  </a:ext>
                </a:extLst>
              </a:tr>
              <a:tr h="370840">
                <a:tc>
                  <a:txBody>
                    <a:bodyPr/>
                    <a:lstStyle/>
                    <a:p>
                      <a:r>
                        <a:rPr lang="en-GB" b="1" dirty="0">
                          <a:solidFill>
                            <a:srgbClr val="9CD4D5"/>
                          </a:solidFill>
                        </a:rPr>
                        <a:t>SELF-INTEREST</a:t>
                      </a:r>
                    </a:p>
                  </a:txBody>
                  <a:tcPr>
                    <a:noFill/>
                  </a:tcPr>
                </a:tc>
                <a:tc>
                  <a:txBody>
                    <a:bodyPr/>
                    <a:lstStyle/>
                    <a:p>
                      <a:endParaRPr lang="en-GB" b="1" dirty="0">
                        <a:solidFill>
                          <a:srgbClr val="9CD4D5"/>
                        </a:solidFill>
                      </a:endParaRPr>
                    </a:p>
                  </a:txBody>
                  <a:tcPr>
                    <a:noFill/>
                  </a:tcPr>
                </a:tc>
                <a:tc>
                  <a:txBody>
                    <a:bodyPr/>
                    <a:lstStyle/>
                    <a:p>
                      <a:r>
                        <a:rPr lang="en-GB" b="1" dirty="0">
                          <a:solidFill>
                            <a:srgbClr val="2C2E87"/>
                          </a:solidFill>
                        </a:rPr>
                        <a:t>SHARED INTEREST</a:t>
                      </a:r>
                    </a:p>
                  </a:txBody>
                  <a:tcPr>
                    <a:noFill/>
                  </a:tcPr>
                </a:tc>
                <a:extLst>
                  <a:ext uri="{0D108BD9-81ED-4DB2-BD59-A6C34878D82A}">
                    <a16:rowId xmlns:a16="http://schemas.microsoft.com/office/drawing/2014/main" val="4021099613"/>
                  </a:ext>
                </a:extLst>
              </a:tr>
              <a:tr h="370840">
                <a:tc>
                  <a:txBody>
                    <a:bodyPr/>
                    <a:lstStyle/>
                    <a:p>
                      <a:r>
                        <a:rPr lang="en-GB" b="1" dirty="0">
                          <a:solidFill>
                            <a:srgbClr val="9CD4D5"/>
                          </a:solidFill>
                        </a:rPr>
                        <a:t>THE PARTS</a:t>
                      </a:r>
                    </a:p>
                  </a:txBody>
                  <a:tcPr>
                    <a:noFill/>
                  </a:tcPr>
                </a:tc>
                <a:tc>
                  <a:txBody>
                    <a:bodyPr/>
                    <a:lstStyle/>
                    <a:p>
                      <a:endParaRPr lang="en-GB" b="1" dirty="0">
                        <a:solidFill>
                          <a:srgbClr val="9CD4D5"/>
                        </a:solidFill>
                      </a:endParaRPr>
                    </a:p>
                  </a:txBody>
                  <a:tcPr>
                    <a:noFill/>
                  </a:tcPr>
                </a:tc>
                <a:tc>
                  <a:txBody>
                    <a:bodyPr/>
                    <a:lstStyle/>
                    <a:p>
                      <a:r>
                        <a:rPr lang="en-GB" b="1" dirty="0">
                          <a:solidFill>
                            <a:srgbClr val="2C2E87"/>
                          </a:solidFill>
                        </a:rPr>
                        <a:t>THE WHOLE</a:t>
                      </a:r>
                    </a:p>
                  </a:txBody>
                  <a:tcPr>
                    <a:noFill/>
                  </a:tcPr>
                </a:tc>
                <a:extLst>
                  <a:ext uri="{0D108BD9-81ED-4DB2-BD59-A6C34878D82A}">
                    <a16:rowId xmlns:a16="http://schemas.microsoft.com/office/drawing/2014/main" val="1507560226"/>
                  </a:ext>
                </a:extLst>
              </a:tr>
              <a:tr h="370840">
                <a:tc>
                  <a:txBody>
                    <a:bodyPr/>
                    <a:lstStyle/>
                    <a:p>
                      <a:r>
                        <a:rPr lang="en-GB" b="1" dirty="0">
                          <a:solidFill>
                            <a:srgbClr val="9CD4D5"/>
                          </a:solidFill>
                        </a:rPr>
                        <a:t>PLANNING</a:t>
                      </a:r>
                    </a:p>
                  </a:txBody>
                  <a:tcPr>
                    <a:noFill/>
                  </a:tcPr>
                </a:tc>
                <a:tc>
                  <a:txBody>
                    <a:bodyPr/>
                    <a:lstStyle/>
                    <a:p>
                      <a:endParaRPr lang="en-GB" b="1" dirty="0">
                        <a:solidFill>
                          <a:srgbClr val="9CD4D5"/>
                        </a:solidFill>
                      </a:endParaRPr>
                    </a:p>
                  </a:txBody>
                  <a:tcPr>
                    <a:noFill/>
                  </a:tcPr>
                </a:tc>
                <a:tc>
                  <a:txBody>
                    <a:bodyPr/>
                    <a:lstStyle/>
                    <a:p>
                      <a:r>
                        <a:rPr lang="en-GB" b="1" dirty="0">
                          <a:solidFill>
                            <a:srgbClr val="2C2E87"/>
                          </a:solidFill>
                        </a:rPr>
                        <a:t>EMERGENCE</a:t>
                      </a:r>
                    </a:p>
                  </a:txBody>
                  <a:tcPr>
                    <a:noFill/>
                  </a:tcPr>
                </a:tc>
                <a:extLst>
                  <a:ext uri="{0D108BD9-81ED-4DB2-BD59-A6C34878D82A}">
                    <a16:rowId xmlns:a16="http://schemas.microsoft.com/office/drawing/2014/main" val="1439770095"/>
                  </a:ext>
                </a:extLst>
              </a:tr>
              <a:tr h="370840">
                <a:tc>
                  <a:txBody>
                    <a:bodyPr/>
                    <a:lstStyle/>
                    <a:p>
                      <a:r>
                        <a:rPr lang="en-GB" b="1" dirty="0">
                          <a:solidFill>
                            <a:srgbClr val="9CD4D5"/>
                          </a:solidFill>
                        </a:rPr>
                        <a:t>CONVERGENT</a:t>
                      </a:r>
                    </a:p>
                  </a:txBody>
                  <a:tcPr>
                    <a:noFill/>
                  </a:tcPr>
                </a:tc>
                <a:tc>
                  <a:txBody>
                    <a:bodyPr/>
                    <a:lstStyle/>
                    <a:p>
                      <a:endParaRPr lang="en-GB" b="1" dirty="0">
                        <a:solidFill>
                          <a:srgbClr val="9CD4D5"/>
                        </a:solidFill>
                      </a:endParaRPr>
                    </a:p>
                  </a:txBody>
                  <a:tcPr>
                    <a:noFill/>
                  </a:tcPr>
                </a:tc>
                <a:tc>
                  <a:txBody>
                    <a:bodyPr/>
                    <a:lstStyle/>
                    <a:p>
                      <a:r>
                        <a:rPr lang="en-GB" b="1" dirty="0">
                          <a:solidFill>
                            <a:srgbClr val="2C2E87"/>
                          </a:solidFill>
                        </a:rPr>
                        <a:t>DIVERGENT</a:t>
                      </a:r>
                    </a:p>
                  </a:txBody>
                  <a:tcPr>
                    <a:noFill/>
                  </a:tcPr>
                </a:tc>
                <a:extLst>
                  <a:ext uri="{0D108BD9-81ED-4DB2-BD59-A6C34878D82A}">
                    <a16:rowId xmlns:a16="http://schemas.microsoft.com/office/drawing/2014/main" val="3335957305"/>
                  </a:ext>
                </a:extLst>
              </a:tr>
            </a:tbl>
          </a:graphicData>
        </a:graphic>
      </p:graphicFrame>
      <p:sp>
        <p:nvSpPr>
          <p:cNvPr id="29" name="Content Placeholder 2">
            <a:extLst>
              <a:ext uri="{FF2B5EF4-FFF2-40B4-BE49-F238E27FC236}">
                <a16:creationId xmlns:a16="http://schemas.microsoft.com/office/drawing/2014/main" id="{C045432B-F283-1C1C-DC78-4E320849FA8D}"/>
              </a:ext>
            </a:extLst>
          </p:cNvPr>
          <p:cNvSpPr txBox="1">
            <a:spLocks/>
          </p:cNvSpPr>
          <p:nvPr/>
        </p:nvSpPr>
        <p:spPr>
          <a:xfrm>
            <a:off x="139699" y="6016237"/>
            <a:ext cx="3854866" cy="516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b="1" i="1" dirty="0"/>
              <a:t>Inspired by David Ehrlichman - Impact Networks: Create Connection, Spark Collaboration, and Catalyze Systemic Change (2021), cited in the PEX evaluation outcomes (Philea &amp; Heart Mind Design)</a:t>
            </a:r>
          </a:p>
        </p:txBody>
      </p:sp>
      <p:grpSp>
        <p:nvGrpSpPr>
          <p:cNvPr id="35" name="Group 34">
            <a:extLst>
              <a:ext uri="{FF2B5EF4-FFF2-40B4-BE49-F238E27FC236}">
                <a16:creationId xmlns:a16="http://schemas.microsoft.com/office/drawing/2014/main" id="{7FC27A9D-7973-F3A7-CFD3-8D08421DC2F1}"/>
              </a:ext>
            </a:extLst>
          </p:cNvPr>
          <p:cNvGrpSpPr>
            <a:grpSpLocks noGrp="1" noUngrp="1" noRot="1" noMove="1" noResize="1"/>
          </p:cNvGrpSpPr>
          <p:nvPr/>
        </p:nvGrpSpPr>
        <p:grpSpPr>
          <a:xfrm>
            <a:off x="4695779" y="2492376"/>
            <a:ext cx="2376000" cy="1838918"/>
            <a:chOff x="4695779" y="2492376"/>
            <a:chExt cx="2376000" cy="1838918"/>
          </a:xfrm>
        </p:grpSpPr>
        <p:cxnSp>
          <p:nvCxnSpPr>
            <p:cNvPr id="10" name="Straight Connector 9">
              <a:extLst>
                <a:ext uri="{FF2B5EF4-FFF2-40B4-BE49-F238E27FC236}">
                  <a16:creationId xmlns:a16="http://schemas.microsoft.com/office/drawing/2014/main" id="{9872E633-D1F5-F64E-7930-95808B8DD7AB}"/>
                </a:ext>
              </a:extLst>
            </p:cNvPr>
            <p:cNvCxnSpPr>
              <a:cxnSpLocks noGrp="1" noRot="1" noMove="1" noResize="1" noEditPoints="1" noAdjustHandles="1" noChangeArrowheads="1" noChangeShapeType="1"/>
            </p:cNvCxnSpPr>
            <p:nvPr/>
          </p:nvCxnSpPr>
          <p:spPr>
            <a:xfrm>
              <a:off x="4695779" y="2492376"/>
              <a:ext cx="2376000" cy="0"/>
            </a:xfrm>
            <a:prstGeom prst="line">
              <a:avLst/>
            </a:prstGeom>
            <a:ln w="38100">
              <a:solidFill>
                <a:srgbClr val="9CD4D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3963DE-DE92-E378-2C1A-8303F71F4B82}"/>
                </a:ext>
              </a:extLst>
            </p:cNvPr>
            <p:cNvCxnSpPr>
              <a:cxnSpLocks noGrp="1" noRot="1" noMove="1" noResize="1" noEditPoints="1" noAdjustHandles="1" noChangeArrowheads="1" noChangeShapeType="1"/>
            </p:cNvCxnSpPr>
            <p:nvPr/>
          </p:nvCxnSpPr>
          <p:spPr>
            <a:xfrm>
              <a:off x="4695779" y="2878509"/>
              <a:ext cx="2376000" cy="0"/>
            </a:xfrm>
            <a:prstGeom prst="line">
              <a:avLst/>
            </a:prstGeom>
            <a:ln w="38100">
              <a:solidFill>
                <a:srgbClr val="9CD4D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A20EA6-3447-8B28-0C97-A0265634A239}"/>
                </a:ext>
              </a:extLst>
            </p:cNvPr>
            <p:cNvCxnSpPr>
              <a:cxnSpLocks noGrp="1" noRot="1" noMove="1" noResize="1" noEditPoints="1" noAdjustHandles="1" noChangeArrowheads="1" noChangeShapeType="1"/>
            </p:cNvCxnSpPr>
            <p:nvPr/>
          </p:nvCxnSpPr>
          <p:spPr>
            <a:xfrm>
              <a:off x="4695779" y="3237432"/>
              <a:ext cx="2376000" cy="0"/>
            </a:xfrm>
            <a:prstGeom prst="line">
              <a:avLst/>
            </a:prstGeom>
            <a:ln w="38100">
              <a:solidFill>
                <a:srgbClr val="9CD4D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8E811D4-58B3-FCA6-022F-E7F4F801F256}"/>
                </a:ext>
              </a:extLst>
            </p:cNvPr>
            <p:cNvCxnSpPr>
              <a:cxnSpLocks noGrp="1" noRot="1" noMove="1" noResize="1" noEditPoints="1" noAdjustHandles="1" noChangeArrowheads="1" noChangeShapeType="1"/>
            </p:cNvCxnSpPr>
            <p:nvPr/>
          </p:nvCxnSpPr>
          <p:spPr>
            <a:xfrm>
              <a:off x="4695779" y="3613447"/>
              <a:ext cx="2376000" cy="0"/>
            </a:xfrm>
            <a:prstGeom prst="line">
              <a:avLst/>
            </a:prstGeom>
            <a:ln w="38100">
              <a:solidFill>
                <a:srgbClr val="9CD4D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06DB26-52A4-E7DE-0CE0-7CADC51DEF64}"/>
                </a:ext>
              </a:extLst>
            </p:cNvPr>
            <p:cNvCxnSpPr>
              <a:cxnSpLocks noGrp="1" noRot="1" noMove="1" noResize="1" noEditPoints="1" noAdjustHandles="1" noChangeArrowheads="1" noChangeShapeType="1"/>
            </p:cNvCxnSpPr>
            <p:nvPr/>
          </p:nvCxnSpPr>
          <p:spPr>
            <a:xfrm>
              <a:off x="4695779" y="3968305"/>
              <a:ext cx="2376000" cy="0"/>
            </a:xfrm>
            <a:prstGeom prst="line">
              <a:avLst/>
            </a:prstGeom>
            <a:ln w="38100">
              <a:solidFill>
                <a:srgbClr val="9CD4D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BC6D9CF-E8BB-BF08-037B-733B876797C3}"/>
                </a:ext>
              </a:extLst>
            </p:cNvPr>
            <p:cNvCxnSpPr>
              <a:cxnSpLocks noGrp="1" noRot="1" noMove="1" noResize="1" noEditPoints="1" noAdjustHandles="1" noChangeArrowheads="1" noChangeShapeType="1"/>
            </p:cNvCxnSpPr>
            <p:nvPr/>
          </p:nvCxnSpPr>
          <p:spPr>
            <a:xfrm>
              <a:off x="4695779" y="4331294"/>
              <a:ext cx="2376000" cy="0"/>
            </a:xfrm>
            <a:prstGeom prst="line">
              <a:avLst/>
            </a:prstGeom>
            <a:ln w="38100">
              <a:solidFill>
                <a:srgbClr val="9CD4D5"/>
              </a:solidFill>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A38BC7DE-805F-BBFD-768B-24B57D4C2983}"/>
              </a:ext>
            </a:extLst>
          </p:cNvPr>
          <p:cNvSpPr/>
          <p:nvPr/>
        </p:nvSpPr>
        <p:spPr>
          <a:xfrm>
            <a:off x="5734227" y="2316480"/>
            <a:ext cx="361772" cy="351792"/>
          </a:xfrm>
          <a:prstGeom prst="ellipse">
            <a:avLst/>
          </a:prstGeom>
          <a:solidFill>
            <a:srgbClr val="E73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0631C995-89A1-CEE3-0501-F9962A1A912F}"/>
              </a:ext>
            </a:extLst>
          </p:cNvPr>
          <p:cNvSpPr/>
          <p:nvPr/>
        </p:nvSpPr>
        <p:spPr>
          <a:xfrm>
            <a:off x="5734228" y="2694067"/>
            <a:ext cx="361772" cy="351792"/>
          </a:xfrm>
          <a:prstGeom prst="ellipse">
            <a:avLst/>
          </a:prstGeom>
          <a:solidFill>
            <a:srgbClr val="E73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2946E4BB-F5C5-C3BE-8DCA-0B1C46EE30DC}"/>
              </a:ext>
            </a:extLst>
          </p:cNvPr>
          <p:cNvSpPr/>
          <p:nvPr/>
        </p:nvSpPr>
        <p:spPr>
          <a:xfrm>
            <a:off x="5734228" y="3059976"/>
            <a:ext cx="361772" cy="351792"/>
          </a:xfrm>
          <a:prstGeom prst="ellipse">
            <a:avLst/>
          </a:prstGeom>
          <a:solidFill>
            <a:srgbClr val="E73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7D40EEFA-14E3-28F4-4361-4942176F04A2}"/>
              </a:ext>
            </a:extLst>
          </p:cNvPr>
          <p:cNvSpPr/>
          <p:nvPr/>
        </p:nvSpPr>
        <p:spPr>
          <a:xfrm>
            <a:off x="5734228" y="3419451"/>
            <a:ext cx="361772" cy="351792"/>
          </a:xfrm>
          <a:prstGeom prst="ellipse">
            <a:avLst/>
          </a:prstGeom>
          <a:solidFill>
            <a:srgbClr val="E73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F0F15C07-65E2-7F29-653B-B8B1C09A4F3F}"/>
              </a:ext>
            </a:extLst>
          </p:cNvPr>
          <p:cNvSpPr/>
          <p:nvPr/>
        </p:nvSpPr>
        <p:spPr>
          <a:xfrm>
            <a:off x="5734227" y="3793332"/>
            <a:ext cx="361772" cy="351792"/>
          </a:xfrm>
          <a:prstGeom prst="ellipse">
            <a:avLst/>
          </a:prstGeom>
          <a:solidFill>
            <a:srgbClr val="E73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4D4AD58-B7F5-F253-62B3-727A1DC5662C}"/>
              </a:ext>
            </a:extLst>
          </p:cNvPr>
          <p:cNvSpPr/>
          <p:nvPr/>
        </p:nvSpPr>
        <p:spPr>
          <a:xfrm>
            <a:off x="5734227" y="4161293"/>
            <a:ext cx="361772" cy="351792"/>
          </a:xfrm>
          <a:prstGeom prst="ellipse">
            <a:avLst/>
          </a:prstGeom>
          <a:solidFill>
            <a:srgbClr val="E73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334BE3EF-21BD-5D76-DC7F-1CFC0D29A2B8}"/>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WHERE ARE WE NOW?</a:t>
            </a:r>
          </a:p>
        </p:txBody>
      </p:sp>
    </p:spTree>
    <p:extLst>
      <p:ext uri="{BB962C8B-B14F-4D97-AF65-F5344CB8AC3E}">
        <p14:creationId xmlns:p14="http://schemas.microsoft.com/office/powerpoint/2010/main" val="80967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lstStyle/>
          <a:p>
            <a:r>
              <a:rPr lang="en-US" b="1" dirty="0">
                <a:solidFill>
                  <a:srgbClr val="E73C6E"/>
                </a:solidFill>
                <a:latin typeface="+mn-lt"/>
              </a:rPr>
              <a:t>Where do we want to be?</a:t>
            </a:r>
            <a:endParaRPr lang="en-GB" b="1" dirty="0">
              <a:solidFill>
                <a:srgbClr val="E73C6E"/>
              </a:solidFill>
              <a:latin typeface="+mn-lt"/>
            </a:endParaRPr>
          </a:p>
        </p:txBody>
      </p:sp>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838200" y="1825625"/>
            <a:ext cx="10332308" cy="4351338"/>
          </a:xfrm>
        </p:spPr>
        <p:txBody>
          <a:bodyPr>
            <a:normAutofit/>
          </a:bodyPr>
          <a:lstStyle/>
          <a:p>
            <a:pPr marL="0" indent="0">
              <a:buNone/>
            </a:pPr>
            <a:r>
              <a:rPr lang="en-GB" sz="1800" dirty="0"/>
              <a:t>In 2022, Philea was born. Following the </a:t>
            </a:r>
            <a:r>
              <a:rPr lang="en-GB" sz="1800" dirty="0" err="1"/>
              <a:t>PEXforum</a:t>
            </a:r>
            <a:r>
              <a:rPr lang="en-GB" sz="1800" dirty="0"/>
              <a:t> in Istanbul 2022, we embarked on an </a:t>
            </a:r>
            <a:r>
              <a:rPr lang="en-GB" sz="1800" b="1" dirty="0"/>
              <a:t>ambitious evaluation </a:t>
            </a:r>
            <a:r>
              <a:rPr lang="en-GB" sz="1800" dirty="0"/>
              <a:t>of the PEX community and its unique added value and </a:t>
            </a:r>
            <a:r>
              <a:rPr lang="en-GB" sz="1800" b="1" dirty="0"/>
              <a:t>how PEX can be an equaliser in the philanthropy field</a:t>
            </a:r>
            <a:r>
              <a:rPr lang="en-GB" sz="1800" dirty="0"/>
              <a:t>, a space for </a:t>
            </a:r>
            <a:r>
              <a:rPr lang="en-GB" sz="1800" b="1" dirty="0"/>
              <a:t>experimentation</a:t>
            </a:r>
            <a:r>
              <a:rPr lang="en-GB" sz="1800" dirty="0"/>
              <a:t>, </a:t>
            </a:r>
            <a:r>
              <a:rPr lang="en-GB" sz="1800" b="1" dirty="0"/>
              <a:t>innovation</a:t>
            </a:r>
            <a:r>
              <a:rPr lang="en-GB" sz="1800" dirty="0"/>
              <a:t> and </a:t>
            </a:r>
            <a:r>
              <a:rPr lang="en-GB" sz="1800" b="1" dirty="0"/>
              <a:t>exchange</a:t>
            </a:r>
            <a:r>
              <a:rPr lang="en-GB" sz="1800" dirty="0"/>
              <a:t>, a space where </a:t>
            </a:r>
            <a:r>
              <a:rPr lang="en-GB" sz="1800" b="1" dirty="0"/>
              <a:t>relationships are at the core</a:t>
            </a:r>
            <a:r>
              <a:rPr lang="en-GB" sz="1800" dirty="0"/>
              <a:t>. Heart Mind Design created a comprehensive process to place the community at the centre and put in words what is felt and shared by a wide range of people and organisations in PEX. Based on these </a:t>
            </a:r>
            <a:r>
              <a:rPr lang="en-GB" sz="1800" dirty="0">
                <a:hlinkClick r:id="rId3"/>
              </a:rPr>
              <a:t>evaluation</a:t>
            </a:r>
            <a:r>
              <a:rPr lang="en-GB" sz="1800" dirty="0">
                <a:hlinkClick r:id="rId4"/>
              </a:rPr>
              <a:t> outcomes</a:t>
            </a:r>
            <a:r>
              <a:rPr lang="en-GB" sz="1800" dirty="0"/>
              <a:t>, we have formulated our purpose, goals and values and what difference PEX makes. </a:t>
            </a:r>
          </a:p>
          <a:p>
            <a:pPr marL="0" indent="0">
              <a:buNone/>
            </a:pPr>
            <a:r>
              <a:rPr lang="en-GB" sz="1800" dirty="0"/>
              <a:t>This is an </a:t>
            </a:r>
            <a:r>
              <a:rPr lang="en-GB" sz="1800" b="1" dirty="0"/>
              <a:t>open invitation </a:t>
            </a:r>
            <a:r>
              <a:rPr lang="en-GB" sz="1800" dirty="0"/>
              <a:t>to reflect on this draft proposal, engage in a conversation and decide how we want to </a:t>
            </a:r>
            <a:r>
              <a:rPr lang="en-GB" sz="1800" b="1" dirty="0"/>
              <a:t>put these aspirations, values and goals in practice</a:t>
            </a:r>
            <a:r>
              <a:rPr lang="en-GB" sz="1800" dirty="0"/>
              <a:t>.</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pic>
        <p:nvPicPr>
          <p:cNvPr id="6" name="Picture 5" descr="A cartoon of a person standing next to a box&#10;&#10;Description automatically generated">
            <a:extLst>
              <a:ext uri="{FF2B5EF4-FFF2-40B4-BE49-F238E27FC236}">
                <a16:creationId xmlns:a16="http://schemas.microsoft.com/office/drawing/2014/main" id="{EA4ED13B-8A24-B226-3038-1448E04D57D3}"/>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val="0"/>
              </a:ext>
            </a:extLst>
          </a:blip>
          <a:stretch>
            <a:fillRect/>
          </a:stretch>
        </p:blipFill>
        <p:spPr>
          <a:xfrm>
            <a:off x="7327392" y="4018788"/>
            <a:ext cx="4864608" cy="2839212"/>
          </a:xfrm>
          <a:prstGeom prst="rect">
            <a:avLst/>
          </a:prstGeom>
        </p:spPr>
      </p:pic>
      <p:sp>
        <p:nvSpPr>
          <p:cNvPr id="5" name="Content Placeholder 2">
            <a:extLst>
              <a:ext uri="{FF2B5EF4-FFF2-40B4-BE49-F238E27FC236}">
                <a16:creationId xmlns:a16="http://schemas.microsoft.com/office/drawing/2014/main" id="{AE0B8AAA-0F0A-B3EE-83E4-D2D054068E39}"/>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WHERE DO WE WANT TO BE?</a:t>
            </a:r>
          </a:p>
        </p:txBody>
      </p:sp>
    </p:spTree>
    <p:extLst>
      <p:ext uri="{BB962C8B-B14F-4D97-AF65-F5344CB8AC3E}">
        <p14:creationId xmlns:p14="http://schemas.microsoft.com/office/powerpoint/2010/main" val="310666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73126175-E68C-7353-6BEC-563042F7387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lstStyle/>
          <a:p>
            <a:r>
              <a:rPr lang="en-GB" b="1" dirty="0">
                <a:solidFill>
                  <a:srgbClr val="E73C6E"/>
                </a:solidFill>
                <a:latin typeface="+mn-lt"/>
              </a:rPr>
              <a:t>PEX evaluation in numbers</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pic>
        <p:nvPicPr>
          <p:cNvPr id="22" name="Google Shape;407;p7" descr="Image">
            <a:extLst>
              <a:ext uri="{FF2B5EF4-FFF2-40B4-BE49-F238E27FC236}">
                <a16:creationId xmlns:a16="http://schemas.microsoft.com/office/drawing/2014/main" id="{98888E94-7224-7CCF-C6D9-4FC880D6298D}"/>
              </a:ext>
            </a:extLst>
          </p:cNvPr>
          <p:cNvPicPr preferRelativeResize="0"/>
          <p:nvPr/>
        </p:nvPicPr>
        <p:blipFill rotWithShape="1">
          <a:blip r:embed="rId4" cstate="screen">
            <a:alphaModFix amt="45364"/>
            <a:extLst>
              <a:ext uri="{28A0092B-C50C-407E-A947-70E740481C1C}">
                <a14:useLocalDpi xmlns:a14="http://schemas.microsoft.com/office/drawing/2010/main" val="0"/>
              </a:ext>
            </a:extLst>
          </a:blip>
          <a:srcRect/>
          <a:stretch/>
        </p:blipFill>
        <p:spPr>
          <a:xfrm>
            <a:off x="7722859" y="1891137"/>
            <a:ext cx="758524" cy="828158"/>
          </a:xfrm>
          <a:prstGeom prst="rect">
            <a:avLst/>
          </a:prstGeom>
          <a:noFill/>
          <a:ln>
            <a:noFill/>
          </a:ln>
        </p:spPr>
      </p:pic>
      <p:sp>
        <p:nvSpPr>
          <p:cNvPr id="25" name="Google Shape;410;p7">
            <a:extLst>
              <a:ext uri="{FF2B5EF4-FFF2-40B4-BE49-F238E27FC236}">
                <a16:creationId xmlns:a16="http://schemas.microsoft.com/office/drawing/2014/main" id="{5D743876-9F98-E349-03BC-A824AA8F90E7}"/>
              </a:ext>
            </a:extLst>
          </p:cNvPr>
          <p:cNvSpPr/>
          <p:nvPr/>
        </p:nvSpPr>
        <p:spPr>
          <a:xfrm>
            <a:off x="5539747" y="5025162"/>
            <a:ext cx="2732876" cy="1237305"/>
          </a:xfrm>
          <a:prstGeom prst="rect">
            <a:avLst/>
          </a:prstGeom>
          <a:solidFill>
            <a:srgbClr val="FFFFFF"/>
          </a:solidFill>
          <a:ln>
            <a:noFill/>
          </a:ln>
        </p:spPr>
        <p:txBody>
          <a:bodyPr spcFirstLastPara="1" wrap="square" lIns="25400" tIns="25400" rIns="25400" bIns="25400" anchor="ctr" anchorCtr="0">
            <a:noAutofit/>
          </a:bodyPr>
          <a:lstStyle/>
          <a:p>
            <a:pPr algn="ctr">
              <a:buClr>
                <a:srgbClr val="FFFFFF"/>
              </a:buClr>
              <a:buSzPts val="2800"/>
            </a:pPr>
            <a:endParaRPr sz="1400">
              <a:solidFill>
                <a:srgbClr val="000000"/>
              </a:solidFill>
              <a:latin typeface="Proxima Nova"/>
              <a:ea typeface="Proxima Nova"/>
              <a:cs typeface="Proxima Nova"/>
              <a:sym typeface="Proxima Nova"/>
            </a:endParaRPr>
          </a:p>
        </p:txBody>
      </p:sp>
      <p:sp>
        <p:nvSpPr>
          <p:cNvPr id="33" name="Content Placeholder 2">
            <a:extLst>
              <a:ext uri="{FF2B5EF4-FFF2-40B4-BE49-F238E27FC236}">
                <a16:creationId xmlns:a16="http://schemas.microsoft.com/office/drawing/2014/main" id="{2A88B4FE-9C46-4167-60FF-DF41C7AED3AA}"/>
              </a:ext>
            </a:extLst>
          </p:cNvPr>
          <p:cNvSpPr txBox="1">
            <a:spLocks/>
          </p:cNvSpPr>
          <p:nvPr/>
        </p:nvSpPr>
        <p:spPr>
          <a:xfrm>
            <a:off x="2481764" y="3401444"/>
            <a:ext cx="2550060" cy="1128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Interactive Focus Group with 6 members</a:t>
            </a:r>
          </a:p>
        </p:txBody>
      </p:sp>
      <p:sp>
        <p:nvSpPr>
          <p:cNvPr id="34" name="Content Placeholder 2">
            <a:extLst>
              <a:ext uri="{FF2B5EF4-FFF2-40B4-BE49-F238E27FC236}">
                <a16:creationId xmlns:a16="http://schemas.microsoft.com/office/drawing/2014/main" id="{3BE0F62F-A2DF-78F8-799C-B0175137B5B9}"/>
              </a:ext>
            </a:extLst>
          </p:cNvPr>
          <p:cNvSpPr txBox="1">
            <a:spLocks/>
          </p:cNvSpPr>
          <p:nvPr/>
        </p:nvSpPr>
        <p:spPr>
          <a:xfrm>
            <a:off x="6447829" y="3474921"/>
            <a:ext cx="2550060" cy="1128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PEX participant survey with 38 respondents</a:t>
            </a:r>
          </a:p>
        </p:txBody>
      </p:sp>
      <p:sp>
        <p:nvSpPr>
          <p:cNvPr id="35" name="Content Placeholder 2">
            <a:extLst>
              <a:ext uri="{FF2B5EF4-FFF2-40B4-BE49-F238E27FC236}">
                <a16:creationId xmlns:a16="http://schemas.microsoft.com/office/drawing/2014/main" id="{479E694B-9462-0DE4-0093-79F7E136DF6D}"/>
              </a:ext>
            </a:extLst>
          </p:cNvPr>
          <p:cNvSpPr txBox="1">
            <a:spLocks/>
          </p:cNvSpPr>
          <p:nvPr/>
        </p:nvSpPr>
        <p:spPr>
          <a:xfrm>
            <a:off x="2481764" y="5729096"/>
            <a:ext cx="2550060" cy="1128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Design and sense-making with 9 community members</a:t>
            </a:r>
          </a:p>
        </p:txBody>
      </p:sp>
      <p:sp>
        <p:nvSpPr>
          <p:cNvPr id="36" name="Content Placeholder 2">
            <a:extLst>
              <a:ext uri="{FF2B5EF4-FFF2-40B4-BE49-F238E27FC236}">
                <a16:creationId xmlns:a16="http://schemas.microsoft.com/office/drawing/2014/main" id="{972D431D-3F51-1597-C1DB-394F70F99BC4}"/>
              </a:ext>
            </a:extLst>
          </p:cNvPr>
          <p:cNvSpPr txBox="1">
            <a:spLocks/>
          </p:cNvSpPr>
          <p:nvPr/>
        </p:nvSpPr>
        <p:spPr>
          <a:xfrm>
            <a:off x="6428975" y="5747950"/>
            <a:ext cx="2550060" cy="1128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Interviews with 11 community members</a:t>
            </a:r>
          </a:p>
        </p:txBody>
      </p:sp>
      <p:pic>
        <p:nvPicPr>
          <p:cNvPr id="40" name="Picture 39" descr="A pink circle with a white outline in the middle&#10;&#10;Description automatically generated">
            <a:extLst>
              <a:ext uri="{FF2B5EF4-FFF2-40B4-BE49-F238E27FC236}">
                <a16:creationId xmlns:a16="http://schemas.microsoft.com/office/drawing/2014/main" id="{99998607-655F-DD51-4D9F-B1FBB1B7769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955123" y="1694905"/>
            <a:ext cx="1603342" cy="1603342"/>
          </a:xfrm>
          <a:prstGeom prst="rect">
            <a:avLst/>
          </a:prstGeom>
        </p:spPr>
      </p:pic>
      <p:pic>
        <p:nvPicPr>
          <p:cNvPr id="43" name="Picture 42">
            <a:extLst>
              <a:ext uri="{FF2B5EF4-FFF2-40B4-BE49-F238E27FC236}">
                <a16:creationId xmlns:a16="http://schemas.microsoft.com/office/drawing/2014/main" id="{5565F9F0-A839-5932-15E3-C2749A0DDB80}"/>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2955123" y="4040472"/>
            <a:ext cx="1603342" cy="1603342"/>
          </a:xfrm>
          <a:prstGeom prst="rect">
            <a:avLst/>
          </a:prstGeom>
        </p:spPr>
      </p:pic>
      <p:pic>
        <p:nvPicPr>
          <p:cNvPr id="44" name="Picture 43">
            <a:extLst>
              <a:ext uri="{FF2B5EF4-FFF2-40B4-BE49-F238E27FC236}">
                <a16:creationId xmlns:a16="http://schemas.microsoft.com/office/drawing/2014/main" id="{3408606D-9593-8930-9C7E-A3571D19E43B}"/>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6889416" y="1697616"/>
            <a:ext cx="1603342" cy="1603342"/>
          </a:xfrm>
          <a:prstGeom prst="rect">
            <a:avLst/>
          </a:prstGeom>
        </p:spPr>
      </p:pic>
      <p:pic>
        <p:nvPicPr>
          <p:cNvPr id="45" name="Picture 44">
            <a:extLst>
              <a:ext uri="{FF2B5EF4-FFF2-40B4-BE49-F238E27FC236}">
                <a16:creationId xmlns:a16="http://schemas.microsoft.com/office/drawing/2014/main" id="{5F7E550C-1460-0263-C3D2-BEBA31816534}"/>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p:blipFill>
        <p:spPr>
          <a:xfrm>
            <a:off x="6889416" y="4125754"/>
            <a:ext cx="1603342" cy="1603342"/>
          </a:xfrm>
          <a:prstGeom prst="rect">
            <a:avLst/>
          </a:prstGeom>
        </p:spPr>
      </p:pic>
      <p:sp>
        <p:nvSpPr>
          <p:cNvPr id="3" name="Content Placeholder 2">
            <a:extLst>
              <a:ext uri="{FF2B5EF4-FFF2-40B4-BE49-F238E27FC236}">
                <a16:creationId xmlns:a16="http://schemas.microsoft.com/office/drawing/2014/main" id="{47076488-E428-3BD1-EDDA-FB91BCC4568C}"/>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PEX EVALUATION IN NUMBERS</a:t>
            </a:r>
          </a:p>
        </p:txBody>
      </p:sp>
    </p:spTree>
    <p:extLst>
      <p:ext uri="{BB962C8B-B14F-4D97-AF65-F5344CB8AC3E}">
        <p14:creationId xmlns:p14="http://schemas.microsoft.com/office/powerpoint/2010/main" val="252395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E59C5-026E-F75B-F8FC-2B8569AB4BB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4903" y="0"/>
            <a:ext cx="12192000" cy="6857999"/>
          </a:xfrm>
          <a:prstGeom prst="rect">
            <a:avLst/>
          </a:prstGeom>
        </p:spPr>
      </p:pic>
      <p:sp>
        <p:nvSpPr>
          <p:cNvPr id="2" name="Rectangle 1">
            <a:extLst>
              <a:ext uri="{FF2B5EF4-FFF2-40B4-BE49-F238E27FC236}">
                <a16:creationId xmlns:a16="http://schemas.microsoft.com/office/drawing/2014/main" id="{26E21F75-2412-5D5C-EAA0-3D99A5B17827}"/>
              </a:ext>
            </a:extLst>
          </p:cNvPr>
          <p:cNvSpPr/>
          <p:nvPr/>
        </p:nvSpPr>
        <p:spPr>
          <a:xfrm>
            <a:off x="9015813" y="1256232"/>
            <a:ext cx="963456" cy="5714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8C85E9D0-16D4-1683-F461-E0A18391760E}"/>
              </a:ext>
            </a:extLst>
          </p:cNvPr>
          <p:cNvSpPr>
            <a:spLocks noGrp="1"/>
          </p:cNvSpPr>
          <p:nvPr>
            <p:ph type="title"/>
          </p:nvPr>
        </p:nvSpPr>
        <p:spPr>
          <a:xfrm>
            <a:off x="8248870" y="614027"/>
            <a:ext cx="1887909" cy="1311350"/>
          </a:xfrm>
        </p:spPr>
        <p:txBody>
          <a:bodyPr>
            <a:normAutofit/>
          </a:bodyPr>
          <a:lstStyle/>
          <a:p>
            <a:r>
              <a:rPr lang="en-US" sz="2000" b="1" dirty="0" err="1">
                <a:solidFill>
                  <a:srgbClr val="E73C6E"/>
                </a:solidFill>
                <a:latin typeface="+mn-lt"/>
              </a:rPr>
              <a:t>PEXforum</a:t>
            </a:r>
            <a:r>
              <a:rPr lang="en-US" sz="2000" b="1" dirty="0">
                <a:solidFill>
                  <a:srgbClr val="E73C6E"/>
                </a:solidFill>
                <a:latin typeface="+mn-lt"/>
              </a:rPr>
              <a:t> 2021</a:t>
            </a:r>
            <a:br>
              <a:rPr lang="en-US" sz="2000" b="1" dirty="0">
                <a:solidFill>
                  <a:srgbClr val="E73C6E"/>
                </a:solidFill>
                <a:latin typeface="+mn-lt"/>
              </a:rPr>
            </a:br>
            <a:r>
              <a:rPr lang="en-US" sz="1600" i="1" dirty="0">
                <a:latin typeface="+mn-lt"/>
              </a:rPr>
              <a:t>Hosted by Ariadne, Dafne and </a:t>
            </a:r>
            <a:r>
              <a:rPr lang="en-US" sz="1600" i="1" dirty="0" err="1">
                <a:latin typeface="+mn-lt"/>
              </a:rPr>
              <a:t>SenseTribe</a:t>
            </a:r>
            <a:br>
              <a:rPr lang="en-US" sz="1600" i="1" dirty="0">
                <a:latin typeface="+mn-lt"/>
              </a:rPr>
            </a:br>
            <a:r>
              <a:rPr lang="en-US" sz="1600" b="1" dirty="0">
                <a:latin typeface="+mn-lt"/>
              </a:rPr>
              <a:t>PEX is in blossom</a:t>
            </a:r>
            <a:endParaRPr lang="en-GB" sz="1600" b="1" dirty="0">
              <a:latin typeface="+mn-lt"/>
            </a:endParaRPr>
          </a:p>
        </p:txBody>
      </p:sp>
      <p:sp>
        <p:nvSpPr>
          <p:cNvPr id="6" name="Title 1">
            <a:extLst>
              <a:ext uri="{FF2B5EF4-FFF2-40B4-BE49-F238E27FC236}">
                <a16:creationId xmlns:a16="http://schemas.microsoft.com/office/drawing/2014/main" id="{526EB337-0A5F-AF77-698F-F4EDCA0C38B8}"/>
              </a:ext>
            </a:extLst>
          </p:cNvPr>
          <p:cNvSpPr txBox="1">
            <a:spLocks/>
          </p:cNvSpPr>
          <p:nvPr/>
        </p:nvSpPr>
        <p:spPr>
          <a:xfrm>
            <a:off x="1993934" y="355080"/>
            <a:ext cx="1887909" cy="1311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E73C6E"/>
                </a:solidFill>
                <a:latin typeface="+mn-lt"/>
              </a:rPr>
              <a:t>Madrid 2020</a:t>
            </a:r>
            <a:br>
              <a:rPr lang="en-US" sz="2000" b="1" dirty="0">
                <a:solidFill>
                  <a:srgbClr val="E73C6E"/>
                </a:solidFill>
                <a:latin typeface="+mn-lt"/>
              </a:rPr>
            </a:br>
            <a:r>
              <a:rPr lang="en-US" sz="1600" i="1" dirty="0">
                <a:latin typeface="+mn-lt"/>
              </a:rPr>
              <a:t>Hosted by AEF, Dafne and </a:t>
            </a:r>
            <a:r>
              <a:rPr lang="en-US" sz="1600" i="1" dirty="0" err="1">
                <a:latin typeface="+mn-lt"/>
              </a:rPr>
              <a:t>SenseTribe</a:t>
            </a:r>
            <a:br>
              <a:rPr lang="en-US" sz="1600" i="1" dirty="0">
                <a:latin typeface="+mn-lt"/>
              </a:rPr>
            </a:br>
            <a:r>
              <a:rPr lang="en-US" sz="1600" b="1" dirty="0">
                <a:latin typeface="+mn-lt"/>
              </a:rPr>
              <a:t>PEX is born</a:t>
            </a:r>
            <a:endParaRPr lang="en-GB" sz="1600" b="1" dirty="0">
              <a:latin typeface="+mn-lt"/>
            </a:endParaRPr>
          </a:p>
        </p:txBody>
      </p:sp>
      <p:sp>
        <p:nvSpPr>
          <p:cNvPr id="8" name="Title 1">
            <a:extLst>
              <a:ext uri="{FF2B5EF4-FFF2-40B4-BE49-F238E27FC236}">
                <a16:creationId xmlns:a16="http://schemas.microsoft.com/office/drawing/2014/main" id="{B6261D2B-6640-656E-CF2E-50B3D6467238}"/>
              </a:ext>
            </a:extLst>
          </p:cNvPr>
          <p:cNvSpPr txBox="1">
            <a:spLocks/>
          </p:cNvSpPr>
          <p:nvPr/>
        </p:nvSpPr>
        <p:spPr>
          <a:xfrm>
            <a:off x="7701341" y="3490651"/>
            <a:ext cx="1887909" cy="1311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E73C6E"/>
                </a:solidFill>
                <a:latin typeface="+mn-lt"/>
              </a:rPr>
              <a:t>Istanbul 2022</a:t>
            </a:r>
            <a:br>
              <a:rPr lang="en-US" sz="2000" b="1" dirty="0">
                <a:solidFill>
                  <a:srgbClr val="E73C6E"/>
                </a:solidFill>
                <a:latin typeface="+mn-lt"/>
              </a:rPr>
            </a:br>
            <a:r>
              <a:rPr lang="en-US" sz="1600" i="1" dirty="0">
                <a:latin typeface="+mn-lt"/>
              </a:rPr>
              <a:t>Hosted by TÜSEV, Philea and </a:t>
            </a:r>
            <a:r>
              <a:rPr lang="en-US" sz="1600" i="1" dirty="0" err="1">
                <a:latin typeface="+mn-lt"/>
              </a:rPr>
              <a:t>SenseTribe</a:t>
            </a:r>
            <a:br>
              <a:rPr lang="en-US" sz="1600" i="1" dirty="0">
                <a:latin typeface="+mn-lt"/>
              </a:rPr>
            </a:br>
            <a:r>
              <a:rPr lang="en-US" sz="1600" b="1" dirty="0">
                <a:latin typeface="+mn-lt"/>
              </a:rPr>
              <a:t>PEX is in transition</a:t>
            </a:r>
            <a:endParaRPr lang="en-GB" sz="1600" b="1" dirty="0">
              <a:latin typeface="+mn-lt"/>
            </a:endParaRPr>
          </a:p>
        </p:txBody>
      </p:sp>
      <p:sp>
        <p:nvSpPr>
          <p:cNvPr id="11" name="Title 1">
            <a:extLst>
              <a:ext uri="{FF2B5EF4-FFF2-40B4-BE49-F238E27FC236}">
                <a16:creationId xmlns:a16="http://schemas.microsoft.com/office/drawing/2014/main" id="{B966A6F7-D95E-7C4F-5ED7-141713BB4011}"/>
              </a:ext>
            </a:extLst>
          </p:cNvPr>
          <p:cNvSpPr txBox="1">
            <a:spLocks/>
          </p:cNvSpPr>
          <p:nvPr/>
        </p:nvSpPr>
        <p:spPr>
          <a:xfrm>
            <a:off x="1993934" y="4802001"/>
            <a:ext cx="1887909" cy="1631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E73C6E"/>
                </a:solidFill>
                <a:latin typeface="+mn-lt"/>
              </a:rPr>
              <a:t>Rome 2024</a:t>
            </a:r>
            <a:br>
              <a:rPr lang="en-US" sz="2000" b="1" dirty="0">
                <a:solidFill>
                  <a:srgbClr val="E73C6E"/>
                </a:solidFill>
                <a:latin typeface="+mn-lt"/>
              </a:rPr>
            </a:br>
            <a:r>
              <a:rPr lang="en-US" sz="1600" i="1" dirty="0">
                <a:latin typeface="+mn-lt"/>
              </a:rPr>
              <a:t>Hosted by </a:t>
            </a:r>
            <a:r>
              <a:rPr lang="en-US" sz="1600" i="1" dirty="0" err="1">
                <a:latin typeface="+mn-lt"/>
              </a:rPr>
              <a:t>Acri</a:t>
            </a:r>
            <a:r>
              <a:rPr lang="en-US" sz="1600" i="1" dirty="0">
                <a:latin typeface="+mn-lt"/>
              </a:rPr>
              <a:t>,  </a:t>
            </a:r>
            <a:r>
              <a:rPr lang="en-US" sz="1600" i="1" dirty="0" err="1">
                <a:latin typeface="+mn-lt"/>
              </a:rPr>
              <a:t>Assifero</a:t>
            </a:r>
            <a:r>
              <a:rPr lang="en-US" sz="1600" i="1" dirty="0">
                <a:latin typeface="+mn-lt"/>
              </a:rPr>
              <a:t>, Philea and Together </a:t>
            </a:r>
            <a:r>
              <a:rPr lang="en-US" sz="1600" i="1" dirty="0" err="1">
                <a:latin typeface="+mn-lt"/>
              </a:rPr>
              <a:t>Insitute</a:t>
            </a:r>
            <a:br>
              <a:rPr lang="en-US" sz="1600" i="1" dirty="0">
                <a:latin typeface="+mn-lt"/>
              </a:rPr>
            </a:br>
            <a:r>
              <a:rPr lang="en-US" sz="1600" b="1" dirty="0">
                <a:latin typeface="+mn-lt"/>
              </a:rPr>
              <a:t>New PEX purpose and rhythm</a:t>
            </a:r>
            <a:endParaRPr lang="en-GB" sz="1600" b="1" dirty="0">
              <a:latin typeface="+mn-lt"/>
            </a:endParaRPr>
          </a:p>
        </p:txBody>
      </p:sp>
      <p:sp>
        <p:nvSpPr>
          <p:cNvPr id="12" name="Title 1">
            <a:extLst>
              <a:ext uri="{FF2B5EF4-FFF2-40B4-BE49-F238E27FC236}">
                <a16:creationId xmlns:a16="http://schemas.microsoft.com/office/drawing/2014/main" id="{BBEF34E3-1222-B629-9E0A-7CF176FFFF4F}"/>
              </a:ext>
            </a:extLst>
          </p:cNvPr>
          <p:cNvSpPr txBox="1">
            <a:spLocks/>
          </p:cNvSpPr>
          <p:nvPr/>
        </p:nvSpPr>
        <p:spPr>
          <a:xfrm>
            <a:off x="3621115" y="2351774"/>
            <a:ext cx="1887909" cy="504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rgbClr val="E73C6E"/>
                </a:solidFill>
                <a:latin typeface="+mn-lt"/>
              </a:rPr>
              <a:t>PEX CO-CREATION COUNCIL ELECTIONS</a:t>
            </a:r>
            <a:endParaRPr lang="en-GB" sz="1050" b="1" dirty="0">
              <a:latin typeface="+mn-lt"/>
            </a:endParaRPr>
          </a:p>
        </p:txBody>
      </p:sp>
      <p:sp>
        <p:nvSpPr>
          <p:cNvPr id="13" name="Title 1">
            <a:extLst>
              <a:ext uri="{FF2B5EF4-FFF2-40B4-BE49-F238E27FC236}">
                <a16:creationId xmlns:a16="http://schemas.microsoft.com/office/drawing/2014/main" id="{02301C4A-C509-6421-4BD9-2C86B806FE9A}"/>
              </a:ext>
            </a:extLst>
          </p:cNvPr>
          <p:cNvSpPr txBox="1">
            <a:spLocks/>
          </p:cNvSpPr>
          <p:nvPr/>
        </p:nvSpPr>
        <p:spPr>
          <a:xfrm>
            <a:off x="5539443" y="5233915"/>
            <a:ext cx="1887909" cy="504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rgbClr val="E73C6E"/>
                </a:solidFill>
                <a:latin typeface="+mn-lt"/>
              </a:rPr>
              <a:t>PEX EVALUATION</a:t>
            </a:r>
            <a:endParaRPr lang="en-GB" sz="1050" b="1" dirty="0">
              <a:latin typeface="+mn-lt"/>
            </a:endParaRPr>
          </a:p>
        </p:txBody>
      </p:sp>
      <p:sp>
        <p:nvSpPr>
          <p:cNvPr id="15" name="Title 1">
            <a:extLst>
              <a:ext uri="{FF2B5EF4-FFF2-40B4-BE49-F238E27FC236}">
                <a16:creationId xmlns:a16="http://schemas.microsoft.com/office/drawing/2014/main" id="{DEA10187-2353-F42A-B9DD-9D0EDD26ACB1}"/>
              </a:ext>
            </a:extLst>
          </p:cNvPr>
          <p:cNvSpPr txBox="1">
            <a:spLocks/>
          </p:cNvSpPr>
          <p:nvPr/>
        </p:nvSpPr>
        <p:spPr>
          <a:xfrm>
            <a:off x="5337873" y="2394406"/>
            <a:ext cx="1887909" cy="504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rgbClr val="E73C6E"/>
                </a:solidFill>
                <a:latin typeface="+mn-lt"/>
              </a:rPr>
              <a:t>PHILEA EMERGES</a:t>
            </a:r>
            <a:endParaRPr lang="en-GB" sz="1050" b="1" dirty="0">
              <a:latin typeface="+mn-lt"/>
            </a:endParaRPr>
          </a:p>
        </p:txBody>
      </p:sp>
      <p:sp>
        <p:nvSpPr>
          <p:cNvPr id="19" name="Title 1">
            <a:extLst>
              <a:ext uri="{FF2B5EF4-FFF2-40B4-BE49-F238E27FC236}">
                <a16:creationId xmlns:a16="http://schemas.microsoft.com/office/drawing/2014/main" id="{0B46F47D-ED32-D390-3065-D150300C228E}"/>
              </a:ext>
            </a:extLst>
          </p:cNvPr>
          <p:cNvSpPr txBox="1">
            <a:spLocks/>
          </p:cNvSpPr>
          <p:nvPr/>
        </p:nvSpPr>
        <p:spPr>
          <a:xfrm>
            <a:off x="8310157" y="1827661"/>
            <a:ext cx="1887909" cy="796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en-US" sz="1200" b="1" dirty="0">
                <a:solidFill>
                  <a:srgbClr val="E73C6E"/>
                </a:solidFill>
                <a:latin typeface="+mn-lt"/>
              </a:rPr>
              <a:t>Racial justice</a:t>
            </a:r>
          </a:p>
          <a:p>
            <a:pPr marL="171450" indent="-171450">
              <a:buFont typeface="Arial" panose="020B0604020202020204" pitchFamily="34" charset="0"/>
              <a:buChar char="•"/>
            </a:pPr>
            <a:r>
              <a:rPr lang="en-US" sz="1200" b="1" dirty="0">
                <a:solidFill>
                  <a:srgbClr val="E73C6E"/>
                </a:solidFill>
                <a:latin typeface="+mn-lt"/>
              </a:rPr>
              <a:t>European Hub for Civic Engagement </a:t>
            </a:r>
          </a:p>
          <a:p>
            <a:pPr marL="171450" indent="-171450">
              <a:buFont typeface="Arial" panose="020B0604020202020204" pitchFamily="34" charset="0"/>
              <a:buChar char="•"/>
            </a:pPr>
            <a:r>
              <a:rPr lang="en-US" sz="1200" b="1" dirty="0">
                <a:solidFill>
                  <a:srgbClr val="E73C6E"/>
                </a:solidFill>
                <a:latin typeface="+mn-lt"/>
              </a:rPr>
              <a:t>Innovation sandboxes</a:t>
            </a:r>
            <a:endParaRPr lang="en-GB" sz="1050" b="1" dirty="0">
              <a:latin typeface="+mn-lt"/>
            </a:endParaRPr>
          </a:p>
        </p:txBody>
      </p:sp>
      <p:sp>
        <p:nvSpPr>
          <p:cNvPr id="23" name="Title 1">
            <a:extLst>
              <a:ext uri="{FF2B5EF4-FFF2-40B4-BE49-F238E27FC236}">
                <a16:creationId xmlns:a16="http://schemas.microsoft.com/office/drawing/2014/main" id="{01433348-D3C3-B263-62B3-D19001E97430}"/>
              </a:ext>
            </a:extLst>
          </p:cNvPr>
          <p:cNvSpPr txBox="1">
            <a:spLocks/>
          </p:cNvSpPr>
          <p:nvPr/>
        </p:nvSpPr>
        <p:spPr>
          <a:xfrm>
            <a:off x="1993934" y="1592828"/>
            <a:ext cx="1887909" cy="11120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en-US" sz="1200" b="1" dirty="0">
                <a:solidFill>
                  <a:srgbClr val="E73C6E"/>
                </a:solidFill>
                <a:latin typeface="+mn-lt"/>
              </a:rPr>
              <a:t>European Coalition for Climate Change</a:t>
            </a:r>
          </a:p>
          <a:p>
            <a:pPr marL="171450" indent="-171450">
              <a:buFont typeface="Arial" panose="020B0604020202020204" pitchFamily="34" charset="0"/>
              <a:buChar char="•"/>
            </a:pPr>
            <a:r>
              <a:rPr lang="en-US" sz="1200" b="1" dirty="0">
                <a:solidFill>
                  <a:srgbClr val="E73C6E"/>
                </a:solidFill>
                <a:latin typeface="+mn-lt"/>
              </a:rPr>
              <a:t>Gender equity and justice</a:t>
            </a:r>
          </a:p>
          <a:p>
            <a:pPr marL="171450" indent="-171450">
              <a:buFont typeface="Arial" panose="020B0604020202020204" pitchFamily="34" charset="0"/>
              <a:buChar char="•"/>
            </a:pPr>
            <a:r>
              <a:rPr lang="en-US" sz="1200" b="1" dirty="0">
                <a:solidFill>
                  <a:srgbClr val="E73C6E"/>
                </a:solidFill>
                <a:latin typeface="+mn-lt"/>
              </a:rPr>
              <a:t>PEX Comms</a:t>
            </a:r>
          </a:p>
          <a:p>
            <a:pPr marL="171450" indent="-171450">
              <a:buFont typeface="Arial" panose="020B0604020202020204" pitchFamily="34" charset="0"/>
              <a:buChar char="•"/>
            </a:pPr>
            <a:r>
              <a:rPr lang="en-US" sz="1200" b="1" dirty="0">
                <a:solidFill>
                  <a:srgbClr val="E73C6E"/>
                </a:solidFill>
                <a:latin typeface="+mn-lt"/>
              </a:rPr>
              <a:t>Next Philanthropy</a:t>
            </a:r>
            <a:endParaRPr lang="en-GB" sz="1050" b="1" dirty="0">
              <a:latin typeface="+mn-lt"/>
            </a:endParaRPr>
          </a:p>
        </p:txBody>
      </p:sp>
      <p:sp>
        <p:nvSpPr>
          <p:cNvPr id="27" name="Title 1">
            <a:extLst>
              <a:ext uri="{FF2B5EF4-FFF2-40B4-BE49-F238E27FC236}">
                <a16:creationId xmlns:a16="http://schemas.microsoft.com/office/drawing/2014/main" id="{AB3420F8-659A-E6BD-12A7-E27EE99AE87F}"/>
              </a:ext>
            </a:extLst>
          </p:cNvPr>
          <p:cNvSpPr txBox="1">
            <a:spLocks/>
          </p:cNvSpPr>
          <p:nvPr/>
        </p:nvSpPr>
        <p:spPr>
          <a:xfrm>
            <a:off x="7731760" y="4659104"/>
            <a:ext cx="1887909" cy="11120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en-US" sz="1200" b="1" dirty="0">
                <a:solidFill>
                  <a:srgbClr val="E73C6E"/>
                </a:solidFill>
                <a:latin typeface="+mn-lt"/>
              </a:rPr>
              <a:t>Catalyst Infrastructure</a:t>
            </a:r>
          </a:p>
          <a:p>
            <a:pPr marL="171450" indent="-171450">
              <a:buFont typeface="Arial" panose="020B0604020202020204" pitchFamily="34" charset="0"/>
              <a:buChar char="•"/>
            </a:pPr>
            <a:r>
              <a:rPr lang="en-US" sz="1200" b="1" dirty="0">
                <a:solidFill>
                  <a:srgbClr val="E73C6E"/>
                </a:solidFill>
                <a:latin typeface="+mn-lt"/>
              </a:rPr>
              <a:t>Space on collaboration</a:t>
            </a:r>
          </a:p>
          <a:p>
            <a:pPr marL="171450" indent="-171450">
              <a:buFont typeface="Arial" panose="020B0604020202020204" pitchFamily="34" charset="0"/>
              <a:buChar char="•"/>
            </a:pPr>
            <a:r>
              <a:rPr lang="en-US" sz="1200" b="1" dirty="0">
                <a:solidFill>
                  <a:srgbClr val="E73C6E"/>
                </a:solidFill>
                <a:latin typeface="+mn-lt"/>
              </a:rPr>
              <a:t>Participatory philanthropy (Turkish  chapter)</a:t>
            </a:r>
            <a:endParaRPr lang="en-GB" sz="1050" b="1" dirty="0">
              <a:latin typeface="+mn-lt"/>
            </a:endParaRPr>
          </a:p>
        </p:txBody>
      </p:sp>
      <p:sp>
        <p:nvSpPr>
          <p:cNvPr id="28" name="Title 1">
            <a:extLst>
              <a:ext uri="{FF2B5EF4-FFF2-40B4-BE49-F238E27FC236}">
                <a16:creationId xmlns:a16="http://schemas.microsoft.com/office/drawing/2014/main" id="{BB9B72E2-8BCA-14C3-5E49-5DA0D9573970}"/>
              </a:ext>
            </a:extLst>
          </p:cNvPr>
          <p:cNvSpPr txBox="1">
            <a:spLocks/>
          </p:cNvSpPr>
          <p:nvPr/>
        </p:nvSpPr>
        <p:spPr>
          <a:xfrm>
            <a:off x="4155079" y="102033"/>
            <a:ext cx="4299163" cy="796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E73C6E"/>
                </a:solidFill>
                <a:latin typeface="+mn-lt"/>
              </a:rPr>
              <a:t>PEX journey</a:t>
            </a:r>
            <a:endParaRPr lang="en-GB" b="1" dirty="0">
              <a:solidFill>
                <a:srgbClr val="E73C6E"/>
              </a:solidFill>
              <a:latin typeface="+mn-lt"/>
            </a:endParaRPr>
          </a:p>
        </p:txBody>
      </p:sp>
      <p:sp>
        <p:nvSpPr>
          <p:cNvPr id="4" name="Content Placeholder 2">
            <a:extLst>
              <a:ext uri="{FF2B5EF4-FFF2-40B4-BE49-F238E27FC236}">
                <a16:creationId xmlns:a16="http://schemas.microsoft.com/office/drawing/2014/main" id="{5B7A3781-9CCE-34FC-6237-1FA157212A08}"/>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PEXJOURNEY</a:t>
            </a:r>
          </a:p>
        </p:txBody>
      </p:sp>
    </p:spTree>
    <p:extLst>
      <p:ext uri="{BB962C8B-B14F-4D97-AF65-F5344CB8AC3E}">
        <p14:creationId xmlns:p14="http://schemas.microsoft.com/office/powerpoint/2010/main" val="371263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a:xfrm>
            <a:off x="838200" y="365125"/>
            <a:ext cx="5257800" cy="1325563"/>
          </a:xfrm>
        </p:spPr>
        <p:txBody>
          <a:bodyPr/>
          <a:lstStyle/>
          <a:p>
            <a:r>
              <a:rPr lang="en-US" b="1" dirty="0">
                <a:solidFill>
                  <a:srgbClr val="E73C6E"/>
                </a:solidFill>
                <a:latin typeface="+mn-lt"/>
              </a:rPr>
              <a:t>PEX purpose</a:t>
            </a:r>
            <a:endParaRPr lang="en-GB" b="1" dirty="0">
              <a:solidFill>
                <a:srgbClr val="E73C6E"/>
              </a:solidFill>
              <a:latin typeface="+mn-lt"/>
            </a:endParaRPr>
          </a:p>
        </p:txBody>
      </p:sp>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838200" y="1825625"/>
            <a:ext cx="4639654" cy="4351338"/>
          </a:xfrm>
        </p:spPr>
        <p:txBody>
          <a:bodyPr>
            <a:normAutofit/>
          </a:bodyPr>
          <a:lstStyle/>
          <a:p>
            <a:pPr marL="0" indent="0">
              <a:buNone/>
            </a:pPr>
            <a:r>
              <a:rPr lang="en-GB" sz="1800" b="1" i="1" dirty="0"/>
              <a:t>How do we practise new paradigms in philanthropy?</a:t>
            </a:r>
          </a:p>
          <a:p>
            <a:pPr marL="0" indent="0">
              <a:buNone/>
            </a:pPr>
            <a:r>
              <a:rPr lang="en-GB" sz="1800" b="1" dirty="0"/>
              <a:t>PEX is a courageous, emergent and non-hierarchical space of people in philanthropy infrastructure who are seeding new ways of organising, learning and collaborating to inspire, challenge and transform philanthropy. PEX is where leadership comes through ideas and personal embodiment of change.</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6" name="Title 1">
            <a:extLst>
              <a:ext uri="{FF2B5EF4-FFF2-40B4-BE49-F238E27FC236}">
                <a16:creationId xmlns:a16="http://schemas.microsoft.com/office/drawing/2014/main" id="{DE775E6C-E274-F349-0E99-C59C1CA3211A}"/>
              </a:ext>
            </a:extLst>
          </p:cNvPr>
          <p:cNvSpPr txBox="1">
            <a:spLocks/>
          </p:cNvSpPr>
          <p:nvPr/>
        </p:nvSpPr>
        <p:spPr>
          <a:xfrm>
            <a:off x="6096000" y="355080"/>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73C6E"/>
                </a:solidFill>
                <a:latin typeface="+mn-lt"/>
              </a:rPr>
              <a:t>PEX goals</a:t>
            </a:r>
            <a:endParaRPr lang="en-GB" b="1" dirty="0">
              <a:solidFill>
                <a:srgbClr val="E73C6E"/>
              </a:solidFill>
              <a:latin typeface="+mn-lt"/>
            </a:endParaRPr>
          </a:p>
        </p:txBody>
      </p:sp>
      <p:sp>
        <p:nvSpPr>
          <p:cNvPr id="8" name="Content Placeholder 2">
            <a:extLst>
              <a:ext uri="{FF2B5EF4-FFF2-40B4-BE49-F238E27FC236}">
                <a16:creationId xmlns:a16="http://schemas.microsoft.com/office/drawing/2014/main" id="{AACEAB1A-15F1-CEE8-F76C-78138FE28DA4}"/>
              </a:ext>
            </a:extLst>
          </p:cNvPr>
          <p:cNvSpPr txBox="1">
            <a:spLocks/>
          </p:cNvSpPr>
          <p:nvPr/>
        </p:nvSpPr>
        <p:spPr>
          <a:xfrm>
            <a:off x="6096000" y="1825745"/>
            <a:ext cx="463965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b="1" dirty="0"/>
              <a:t>connect philanthropy infrastructure practitioners around a shared agenda based on trusted relationships </a:t>
            </a:r>
          </a:p>
          <a:p>
            <a:pPr marL="342900" indent="-342900">
              <a:buFont typeface="+mj-lt"/>
              <a:buAutoNum type="arabicPeriod"/>
            </a:pPr>
            <a:r>
              <a:rPr lang="en-US" sz="1800" b="1" dirty="0"/>
              <a:t>provide diverse perspectives and opportunities for personal and professional growth</a:t>
            </a:r>
          </a:p>
          <a:p>
            <a:pPr marL="342900" indent="-342900">
              <a:buFont typeface="+mj-lt"/>
              <a:buAutoNum type="arabicPeriod"/>
            </a:pPr>
            <a:r>
              <a:rPr lang="en-US" sz="1800" b="1" dirty="0"/>
              <a:t>foster courageous conversations and experimentation.</a:t>
            </a:r>
          </a:p>
        </p:txBody>
      </p:sp>
      <p:sp>
        <p:nvSpPr>
          <p:cNvPr id="5" name="Content Placeholder 2">
            <a:extLst>
              <a:ext uri="{FF2B5EF4-FFF2-40B4-BE49-F238E27FC236}">
                <a16:creationId xmlns:a16="http://schemas.microsoft.com/office/drawing/2014/main" id="{42841AC7-AC24-3958-720B-8EF93AEE539B}"/>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PEX PURPOSE AND PEX GOALS</a:t>
            </a:r>
          </a:p>
        </p:txBody>
      </p:sp>
    </p:spTree>
    <p:extLst>
      <p:ext uri="{BB962C8B-B14F-4D97-AF65-F5344CB8AC3E}">
        <p14:creationId xmlns:p14="http://schemas.microsoft.com/office/powerpoint/2010/main" val="34485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lstStyle/>
          <a:p>
            <a:r>
              <a:rPr lang="en-US" b="1" dirty="0">
                <a:solidFill>
                  <a:srgbClr val="E73C6E"/>
                </a:solidFill>
                <a:latin typeface="+mn-lt"/>
              </a:rPr>
              <a:t>Who is </a:t>
            </a:r>
            <a:r>
              <a:rPr lang="en-US" b="1" dirty="0" err="1">
                <a:solidFill>
                  <a:srgbClr val="E73C6E"/>
                </a:solidFill>
                <a:latin typeface="+mn-lt"/>
              </a:rPr>
              <a:t>PEXcommunity</a:t>
            </a:r>
            <a:endParaRPr lang="en-GB" b="1" dirty="0">
              <a:solidFill>
                <a:srgbClr val="E73C6E"/>
              </a:solidFill>
              <a:latin typeface="+mn-lt"/>
            </a:endParaRPr>
          </a:p>
        </p:txBody>
      </p:sp>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838200" y="1825625"/>
            <a:ext cx="10515600" cy="1139766"/>
          </a:xfrm>
        </p:spPr>
        <p:txBody>
          <a:bodyPr>
            <a:normAutofit/>
          </a:bodyPr>
          <a:lstStyle/>
          <a:p>
            <a:pPr marL="0" indent="0">
              <a:buNone/>
            </a:pPr>
            <a:r>
              <a:rPr lang="en-GB" sz="1800" b="1" dirty="0"/>
              <a:t>Individuals working in philanthropy infrastructure, representing national associations, funders networks, </a:t>
            </a:r>
            <a:r>
              <a:rPr lang="en-GB" sz="1800" b="1" dirty="0" err="1"/>
              <a:t>regranters</a:t>
            </a:r>
            <a:r>
              <a:rPr lang="en-GB" sz="1800" b="1" dirty="0"/>
              <a:t>, philanthropy advisors, impact alliances, giving platforms and  communities of practice in the philanthropy ecosystem. We bring together regional, thematic, national, European and global organisations that advance the agenda of the European philanthropy ecosystem.</a:t>
            </a:r>
          </a:p>
          <a:p>
            <a:pPr marL="0" indent="0">
              <a:buNone/>
            </a:pPr>
            <a:endParaRPr lang="en-US" sz="1800" b="1" dirty="0"/>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5" name="Title 1">
            <a:extLst>
              <a:ext uri="{FF2B5EF4-FFF2-40B4-BE49-F238E27FC236}">
                <a16:creationId xmlns:a16="http://schemas.microsoft.com/office/drawing/2014/main" id="{9652D6D1-836D-E0B0-13FF-1E7AC97FDE3F}"/>
              </a:ext>
            </a:extLst>
          </p:cNvPr>
          <p:cNvSpPr txBox="1">
            <a:spLocks/>
          </p:cNvSpPr>
          <p:nvPr/>
        </p:nvSpPr>
        <p:spPr>
          <a:xfrm>
            <a:off x="838201" y="28425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73C6E"/>
                </a:solidFill>
                <a:latin typeface="+mn-lt"/>
              </a:rPr>
              <a:t>Why PEX</a:t>
            </a:r>
            <a:endParaRPr lang="en-GB" b="1" dirty="0">
              <a:solidFill>
                <a:srgbClr val="E73C6E"/>
              </a:solidFill>
              <a:latin typeface="+mn-lt"/>
            </a:endParaRPr>
          </a:p>
        </p:txBody>
      </p:sp>
      <p:sp>
        <p:nvSpPr>
          <p:cNvPr id="6" name="Content Placeholder 2">
            <a:extLst>
              <a:ext uri="{FF2B5EF4-FFF2-40B4-BE49-F238E27FC236}">
                <a16:creationId xmlns:a16="http://schemas.microsoft.com/office/drawing/2014/main" id="{EF0B5DE8-8301-1928-4959-55F62781688E}"/>
              </a:ext>
            </a:extLst>
          </p:cNvPr>
          <p:cNvSpPr txBox="1">
            <a:spLocks/>
          </p:cNvSpPr>
          <p:nvPr/>
        </p:nvSpPr>
        <p:spPr>
          <a:xfrm>
            <a:off x="838201" y="4003904"/>
            <a:ext cx="10515600" cy="1884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Environment of chosen colleagues​</a:t>
            </a:r>
          </a:p>
          <a:p>
            <a:r>
              <a:rPr lang="en-GB" sz="1800" b="1" dirty="0"/>
              <a:t>Being part of a larger team and utilising peer pressure​</a:t>
            </a:r>
          </a:p>
          <a:p>
            <a:r>
              <a:rPr lang="en-GB" sz="1800" b="1" dirty="0"/>
              <a:t>Breaking the daily routine and experimenting in a safe environment​</a:t>
            </a:r>
          </a:p>
          <a:p>
            <a:r>
              <a:rPr lang="en-GB" sz="1800" b="1" dirty="0"/>
              <a:t>Creating multiplier effect​</a:t>
            </a:r>
          </a:p>
          <a:p>
            <a:r>
              <a:rPr lang="en-GB" sz="1800" b="1" dirty="0"/>
              <a:t>Embracing big-picture change and anticipating the future​</a:t>
            </a:r>
          </a:p>
          <a:p>
            <a:pPr marL="0" indent="0">
              <a:buFont typeface="Arial" panose="020B0604020202020204" pitchFamily="34" charset="0"/>
              <a:buNone/>
            </a:pPr>
            <a:endParaRPr lang="en-US" sz="1800" b="1" dirty="0"/>
          </a:p>
        </p:txBody>
      </p:sp>
      <p:sp>
        <p:nvSpPr>
          <p:cNvPr id="7" name="Content Placeholder 2">
            <a:extLst>
              <a:ext uri="{FF2B5EF4-FFF2-40B4-BE49-F238E27FC236}">
                <a16:creationId xmlns:a16="http://schemas.microsoft.com/office/drawing/2014/main" id="{8C26703E-9F35-457D-DC3A-0E733ED931AC}"/>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WHO IS PEX</a:t>
            </a:r>
          </a:p>
        </p:txBody>
      </p:sp>
    </p:spTree>
    <p:extLst>
      <p:ext uri="{BB962C8B-B14F-4D97-AF65-F5344CB8AC3E}">
        <p14:creationId xmlns:p14="http://schemas.microsoft.com/office/powerpoint/2010/main" val="312094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lstStyle/>
          <a:p>
            <a:r>
              <a:rPr lang="en-US" b="1" dirty="0">
                <a:solidFill>
                  <a:srgbClr val="E73C6E"/>
                </a:solidFill>
                <a:latin typeface="+mn-lt"/>
              </a:rPr>
              <a:t>PEX values</a:t>
            </a:r>
            <a:endParaRPr lang="en-GB" b="1" dirty="0">
              <a:solidFill>
                <a:srgbClr val="E73C6E"/>
              </a:solidFill>
              <a:latin typeface="+mn-lt"/>
            </a:endParaRP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pic>
        <p:nvPicPr>
          <p:cNvPr id="6" name="Picture 5" descr="A pink circle with a heart and a white line&#10;&#10;Description automatically generated">
            <a:extLst>
              <a:ext uri="{FF2B5EF4-FFF2-40B4-BE49-F238E27FC236}">
                <a16:creationId xmlns:a16="http://schemas.microsoft.com/office/drawing/2014/main" id="{298D41FD-6A08-E5CE-4BAF-A9F22339656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70482" y="1721699"/>
            <a:ext cx="1072646" cy="1072646"/>
          </a:xfrm>
          <a:prstGeom prst="rect">
            <a:avLst/>
          </a:prstGeom>
        </p:spPr>
      </p:pic>
      <p:pic>
        <p:nvPicPr>
          <p:cNvPr id="8" name="Picture 7" descr="A white globe in a pink circle&#10;&#10;Description automatically generated">
            <a:extLst>
              <a:ext uri="{FF2B5EF4-FFF2-40B4-BE49-F238E27FC236}">
                <a16:creationId xmlns:a16="http://schemas.microsoft.com/office/drawing/2014/main" id="{F2CC8A2C-6045-CA61-3E31-2AAF269AFAD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901699" y="3716056"/>
            <a:ext cx="1141312" cy="1141312"/>
          </a:xfrm>
          <a:prstGeom prst="rect">
            <a:avLst/>
          </a:prstGeom>
        </p:spPr>
      </p:pic>
      <p:pic>
        <p:nvPicPr>
          <p:cNvPr id="11" name="Picture 10" descr="A white gear in a pink circle&#10;&#10;Description automatically generated">
            <a:extLst>
              <a:ext uri="{FF2B5EF4-FFF2-40B4-BE49-F238E27FC236}">
                <a16:creationId xmlns:a16="http://schemas.microsoft.com/office/drawing/2014/main" id="{32730934-285A-9BCF-73DB-CD8B893B1EC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396101" y="3716056"/>
            <a:ext cx="1141312" cy="1141312"/>
          </a:xfrm>
          <a:prstGeom prst="rect">
            <a:avLst/>
          </a:prstGeom>
        </p:spPr>
      </p:pic>
      <p:pic>
        <p:nvPicPr>
          <p:cNvPr id="13" name="Picture 12" descr="A white line drawing of a mountain with a flag and trees&#10;&#10;Description automatically generated">
            <a:extLst>
              <a:ext uri="{FF2B5EF4-FFF2-40B4-BE49-F238E27FC236}">
                <a16:creationId xmlns:a16="http://schemas.microsoft.com/office/drawing/2014/main" id="{F1596FA9-015A-A52A-9C0E-F7C9D9C64A7E}"/>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901699" y="1608915"/>
            <a:ext cx="1141312" cy="1141312"/>
          </a:xfrm>
          <a:prstGeom prst="rect">
            <a:avLst/>
          </a:prstGeom>
        </p:spPr>
      </p:pic>
      <p:pic>
        <p:nvPicPr>
          <p:cNvPr id="15" name="Picture 14" descr="A light bulb in a pink circle&#10;&#10;Description automatically generated">
            <a:extLst>
              <a:ext uri="{FF2B5EF4-FFF2-40B4-BE49-F238E27FC236}">
                <a16:creationId xmlns:a16="http://schemas.microsoft.com/office/drawing/2014/main" id="{FD88DEBE-2B6F-B907-EC94-7DC64DD97F4D}"/>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389677" y="1649802"/>
            <a:ext cx="1141312" cy="1141312"/>
          </a:xfrm>
          <a:prstGeom prst="rect">
            <a:avLst/>
          </a:prstGeom>
        </p:spPr>
      </p:pic>
      <p:pic>
        <p:nvPicPr>
          <p:cNvPr id="17" name="Picture 16" descr="A pink circle with a hand and a heart&#10;&#10;Description automatically generated">
            <a:extLst>
              <a:ext uri="{FF2B5EF4-FFF2-40B4-BE49-F238E27FC236}">
                <a16:creationId xmlns:a16="http://schemas.microsoft.com/office/drawing/2014/main" id="{29CD8B4F-C7BC-5A5B-B262-85A61304F1D5}"/>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937575" y="3716056"/>
            <a:ext cx="1094241" cy="1094241"/>
          </a:xfrm>
          <a:prstGeom prst="rect">
            <a:avLst/>
          </a:prstGeom>
        </p:spPr>
      </p:pic>
      <p:pic>
        <p:nvPicPr>
          <p:cNvPr id="19" name="Picture 18" descr="A pink circle with a white line on it&#10;&#10;Description automatically generated">
            <a:extLst>
              <a:ext uri="{FF2B5EF4-FFF2-40B4-BE49-F238E27FC236}">
                <a16:creationId xmlns:a16="http://schemas.microsoft.com/office/drawing/2014/main" id="{8215CFC2-55FE-DECE-F19B-1C1C5307E4B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534251" y="3716056"/>
            <a:ext cx="1094241" cy="1094241"/>
          </a:xfrm>
          <a:prstGeom prst="rect">
            <a:avLst/>
          </a:prstGeom>
        </p:spPr>
      </p:pic>
      <p:pic>
        <p:nvPicPr>
          <p:cNvPr id="21" name="Picture 20" descr="A pink circle with a white outline of a gift box&#10;&#10;Description automatically generated">
            <a:extLst>
              <a:ext uri="{FF2B5EF4-FFF2-40B4-BE49-F238E27FC236}">
                <a16:creationId xmlns:a16="http://schemas.microsoft.com/office/drawing/2014/main" id="{4B055D7E-94EF-24D5-A881-335D861C46A4}"/>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937576" y="1632440"/>
            <a:ext cx="1130474" cy="1130474"/>
          </a:xfrm>
          <a:prstGeom prst="rect">
            <a:avLst/>
          </a:prstGeom>
        </p:spPr>
      </p:pic>
      <p:sp>
        <p:nvSpPr>
          <p:cNvPr id="22" name="Content Placeholder 2">
            <a:extLst>
              <a:ext uri="{FF2B5EF4-FFF2-40B4-BE49-F238E27FC236}">
                <a16:creationId xmlns:a16="http://schemas.microsoft.com/office/drawing/2014/main" id="{398AD61C-F4E3-2D2B-9637-A25F1C0CC1BD}"/>
              </a:ext>
            </a:extLst>
          </p:cNvPr>
          <p:cNvSpPr txBox="1">
            <a:spLocks/>
          </p:cNvSpPr>
          <p:nvPr/>
        </p:nvSpPr>
        <p:spPr>
          <a:xfrm>
            <a:off x="1434538" y="2930109"/>
            <a:ext cx="1208590" cy="71016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Human-to-human</a:t>
            </a:r>
          </a:p>
        </p:txBody>
      </p:sp>
      <p:sp>
        <p:nvSpPr>
          <p:cNvPr id="23" name="Content Placeholder 2">
            <a:extLst>
              <a:ext uri="{FF2B5EF4-FFF2-40B4-BE49-F238E27FC236}">
                <a16:creationId xmlns:a16="http://schemas.microsoft.com/office/drawing/2014/main" id="{FBD05915-4F65-8522-A043-1F5B0CC0290B}"/>
              </a:ext>
            </a:extLst>
          </p:cNvPr>
          <p:cNvSpPr txBox="1">
            <a:spLocks/>
          </p:cNvSpPr>
          <p:nvPr/>
        </p:nvSpPr>
        <p:spPr>
          <a:xfrm>
            <a:off x="3880400" y="2974959"/>
            <a:ext cx="1208590" cy="71016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Caring</a:t>
            </a:r>
          </a:p>
        </p:txBody>
      </p:sp>
      <p:sp>
        <p:nvSpPr>
          <p:cNvPr id="24" name="Content Placeholder 2">
            <a:extLst>
              <a:ext uri="{FF2B5EF4-FFF2-40B4-BE49-F238E27FC236}">
                <a16:creationId xmlns:a16="http://schemas.microsoft.com/office/drawing/2014/main" id="{0117D070-210C-8F34-2EE9-F4FAA1413425}"/>
              </a:ext>
            </a:extLst>
          </p:cNvPr>
          <p:cNvSpPr txBox="1">
            <a:spLocks/>
          </p:cNvSpPr>
          <p:nvPr/>
        </p:nvSpPr>
        <p:spPr>
          <a:xfrm>
            <a:off x="1477076" y="5081826"/>
            <a:ext cx="1208590" cy="71016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Inclusive</a:t>
            </a:r>
          </a:p>
        </p:txBody>
      </p:sp>
      <p:sp>
        <p:nvSpPr>
          <p:cNvPr id="25" name="Content Placeholder 2">
            <a:extLst>
              <a:ext uri="{FF2B5EF4-FFF2-40B4-BE49-F238E27FC236}">
                <a16:creationId xmlns:a16="http://schemas.microsoft.com/office/drawing/2014/main" id="{A995C82A-7BAA-8566-9AD1-515BFE4BAAB0}"/>
              </a:ext>
            </a:extLst>
          </p:cNvPr>
          <p:cNvSpPr txBox="1">
            <a:spLocks/>
          </p:cNvSpPr>
          <p:nvPr/>
        </p:nvSpPr>
        <p:spPr>
          <a:xfrm>
            <a:off x="3819752" y="4939783"/>
            <a:ext cx="1329885" cy="77203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Non-competitive</a:t>
            </a:r>
          </a:p>
        </p:txBody>
      </p:sp>
      <p:sp>
        <p:nvSpPr>
          <p:cNvPr id="26" name="Content Placeholder 2">
            <a:extLst>
              <a:ext uri="{FF2B5EF4-FFF2-40B4-BE49-F238E27FC236}">
                <a16:creationId xmlns:a16="http://schemas.microsoft.com/office/drawing/2014/main" id="{94B2DEFC-13E1-A570-2EF2-EBDCC8CCFEC2}"/>
              </a:ext>
            </a:extLst>
          </p:cNvPr>
          <p:cNvSpPr txBox="1">
            <a:spLocks/>
          </p:cNvSpPr>
          <p:nvPr/>
        </p:nvSpPr>
        <p:spPr>
          <a:xfrm>
            <a:off x="6234637" y="2930109"/>
            <a:ext cx="1451392" cy="91229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Non-conventional</a:t>
            </a:r>
          </a:p>
        </p:txBody>
      </p:sp>
      <p:sp>
        <p:nvSpPr>
          <p:cNvPr id="27" name="Content Placeholder 2">
            <a:extLst>
              <a:ext uri="{FF2B5EF4-FFF2-40B4-BE49-F238E27FC236}">
                <a16:creationId xmlns:a16="http://schemas.microsoft.com/office/drawing/2014/main" id="{42720D0F-0DF3-AF0A-375A-C90FB5D2D6B4}"/>
              </a:ext>
            </a:extLst>
          </p:cNvPr>
          <p:cNvSpPr txBox="1">
            <a:spLocks/>
          </p:cNvSpPr>
          <p:nvPr/>
        </p:nvSpPr>
        <p:spPr>
          <a:xfrm>
            <a:off x="8791543" y="3021659"/>
            <a:ext cx="1361624" cy="82074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Courageous</a:t>
            </a:r>
          </a:p>
        </p:txBody>
      </p:sp>
      <p:sp>
        <p:nvSpPr>
          <p:cNvPr id="28" name="Content Placeholder 2">
            <a:extLst>
              <a:ext uri="{FF2B5EF4-FFF2-40B4-BE49-F238E27FC236}">
                <a16:creationId xmlns:a16="http://schemas.microsoft.com/office/drawing/2014/main" id="{2C7769FE-914B-5A95-8FEE-066408746A74}"/>
              </a:ext>
            </a:extLst>
          </p:cNvPr>
          <p:cNvSpPr txBox="1">
            <a:spLocks/>
          </p:cNvSpPr>
          <p:nvPr/>
        </p:nvSpPr>
        <p:spPr>
          <a:xfrm>
            <a:off x="6227207" y="5081826"/>
            <a:ext cx="1480781" cy="71016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Experimental</a:t>
            </a:r>
          </a:p>
        </p:txBody>
      </p:sp>
      <p:sp>
        <p:nvSpPr>
          <p:cNvPr id="29" name="Content Placeholder 2">
            <a:extLst>
              <a:ext uri="{FF2B5EF4-FFF2-40B4-BE49-F238E27FC236}">
                <a16:creationId xmlns:a16="http://schemas.microsoft.com/office/drawing/2014/main" id="{6974A25F-E025-9ABE-691A-148EB6284D1C}"/>
              </a:ext>
            </a:extLst>
          </p:cNvPr>
          <p:cNvSpPr txBox="1">
            <a:spLocks/>
          </p:cNvSpPr>
          <p:nvPr/>
        </p:nvSpPr>
        <p:spPr>
          <a:xfrm>
            <a:off x="8868060" y="5058783"/>
            <a:ext cx="1208590" cy="71016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Shared ownership</a:t>
            </a:r>
          </a:p>
        </p:txBody>
      </p:sp>
      <p:sp>
        <p:nvSpPr>
          <p:cNvPr id="3" name="Content Placeholder 2">
            <a:extLst>
              <a:ext uri="{FF2B5EF4-FFF2-40B4-BE49-F238E27FC236}">
                <a16:creationId xmlns:a16="http://schemas.microsoft.com/office/drawing/2014/main" id="{7CE6AB62-6D94-2943-44DC-53F3A0500E21}"/>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PEX VALUES</a:t>
            </a:r>
          </a:p>
        </p:txBody>
      </p:sp>
    </p:spTree>
    <p:extLst>
      <p:ext uri="{BB962C8B-B14F-4D97-AF65-F5344CB8AC3E}">
        <p14:creationId xmlns:p14="http://schemas.microsoft.com/office/powerpoint/2010/main" val="3364026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lstStyle/>
          <a:p>
            <a:r>
              <a:rPr lang="en-US" b="1" dirty="0">
                <a:solidFill>
                  <a:srgbClr val="E73C6E"/>
                </a:solidFill>
                <a:latin typeface="+mn-lt"/>
              </a:rPr>
              <a:t>PEX future design space</a:t>
            </a:r>
            <a:endParaRPr lang="en-GB" b="1" dirty="0">
              <a:solidFill>
                <a:srgbClr val="E73C6E"/>
              </a:solidFill>
              <a:latin typeface="+mn-lt"/>
            </a:endParaRP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6" name="Content Placeholder 2">
            <a:extLst>
              <a:ext uri="{FF2B5EF4-FFF2-40B4-BE49-F238E27FC236}">
                <a16:creationId xmlns:a16="http://schemas.microsoft.com/office/drawing/2014/main" id="{579F5FF5-0986-7455-D520-466D348F4854}"/>
              </a:ext>
            </a:extLst>
          </p:cNvPr>
          <p:cNvSpPr>
            <a:spLocks noGrp="1" noRot="1" noMove="1" noResize="1" noEditPoints="1" noAdjustHandles="1" noChangeArrowheads="1" noChangeShapeType="1"/>
          </p:cNvSpPr>
          <p:nvPr>
            <p:ph idx="1"/>
          </p:nvPr>
        </p:nvSpPr>
        <p:spPr>
          <a:xfrm>
            <a:off x="1554980" y="2437031"/>
            <a:ext cx="9082041" cy="733346"/>
          </a:xfrm>
          <a:noFill/>
          <a:ln>
            <a:noFill/>
          </a:ln>
        </p:spPr>
        <p:txBody>
          <a:bodyPr>
            <a:normAutofit/>
          </a:bodyPr>
          <a:lstStyle/>
          <a:p>
            <a:pPr marL="0" indent="0">
              <a:buNone/>
            </a:pPr>
            <a:r>
              <a:rPr lang="en-US" sz="1800" b="1" dirty="0">
                <a:solidFill>
                  <a:srgbClr val="E73C6E"/>
                </a:solidFill>
              </a:rPr>
              <a:t>BUILDING DEEP TRUST</a:t>
            </a:r>
          </a:p>
          <a:p>
            <a:pPr marL="0" indent="0">
              <a:buNone/>
            </a:pPr>
            <a:r>
              <a:rPr lang="en-US" sz="1600" b="1" dirty="0">
                <a:solidFill>
                  <a:srgbClr val="2C2E87"/>
                </a:solidFill>
              </a:rPr>
              <a:t>How might we shift our focus from taking action to building deep trust among PEX participants? </a:t>
            </a:r>
          </a:p>
        </p:txBody>
      </p:sp>
      <p:sp>
        <p:nvSpPr>
          <p:cNvPr id="8" name="Content Placeholder 2">
            <a:extLst>
              <a:ext uri="{FF2B5EF4-FFF2-40B4-BE49-F238E27FC236}">
                <a16:creationId xmlns:a16="http://schemas.microsoft.com/office/drawing/2014/main" id="{B471F3B5-629C-8AAC-2DAA-99DE45B66FF1}"/>
              </a:ext>
            </a:extLst>
          </p:cNvPr>
          <p:cNvSpPr txBox="1">
            <a:spLocks noGrp="1" noRot="1" noMove="1" noResize="1" noEditPoints="1" noAdjustHandles="1" noChangeArrowheads="1" noChangeShapeType="1"/>
          </p:cNvSpPr>
          <p:nvPr/>
        </p:nvSpPr>
        <p:spPr>
          <a:xfrm>
            <a:off x="1554979" y="4743504"/>
            <a:ext cx="9082041" cy="705914"/>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i="0" u="none" strike="noStrike" dirty="0">
                <a:solidFill>
                  <a:srgbClr val="E73C6E"/>
                </a:solidFill>
                <a:effectLst/>
                <a:latin typeface="Calibri" panose="020F0502020204030204" pitchFamily="34" charset="0"/>
              </a:rPr>
              <a:t>DIVERSIFYING WAYS TO ENGAGE AND CONTRIBUTE</a:t>
            </a:r>
            <a:r>
              <a:rPr lang="en-US" sz="1800" b="0" i="0" u="none" strike="noStrike" dirty="0">
                <a:solidFill>
                  <a:srgbClr val="E73C6E"/>
                </a:solidFill>
                <a:effectLst/>
                <a:latin typeface="Calibri" panose="020F0502020204030204" pitchFamily="34" charset="0"/>
              </a:rPr>
              <a:t> </a:t>
            </a:r>
          </a:p>
          <a:p>
            <a:pPr marL="0" indent="0">
              <a:buFont typeface="Arial" panose="020B0604020202020204" pitchFamily="34" charset="0"/>
              <a:buNone/>
            </a:pPr>
            <a:r>
              <a:rPr lang="en-US" sz="1600" b="1" dirty="0">
                <a:solidFill>
                  <a:srgbClr val="2C2E87"/>
                </a:solidFill>
              </a:rPr>
              <a:t>How might we diversify ways to engage and contribute to the </a:t>
            </a:r>
            <a:r>
              <a:rPr lang="en-US" sz="1600" b="1" dirty="0" err="1">
                <a:solidFill>
                  <a:srgbClr val="2C2E87"/>
                </a:solidFill>
              </a:rPr>
              <a:t>PEXcommunity</a:t>
            </a:r>
            <a:r>
              <a:rPr lang="en-US" sz="1600" b="1" dirty="0">
                <a:solidFill>
                  <a:srgbClr val="2C2E87"/>
                </a:solidFill>
              </a:rPr>
              <a:t>?</a:t>
            </a:r>
          </a:p>
        </p:txBody>
      </p:sp>
      <p:cxnSp>
        <p:nvCxnSpPr>
          <p:cNvPr id="11" name="Straight Connector 10">
            <a:extLst>
              <a:ext uri="{FF2B5EF4-FFF2-40B4-BE49-F238E27FC236}">
                <a16:creationId xmlns:a16="http://schemas.microsoft.com/office/drawing/2014/main" id="{FC12A62B-BC72-297B-5F95-198BBECF7E78}"/>
              </a:ext>
            </a:extLst>
          </p:cNvPr>
          <p:cNvCxnSpPr/>
          <p:nvPr/>
        </p:nvCxnSpPr>
        <p:spPr>
          <a:xfrm>
            <a:off x="4695780" y="2047995"/>
            <a:ext cx="2376000" cy="0"/>
          </a:xfrm>
          <a:prstGeom prst="line">
            <a:avLst/>
          </a:prstGeom>
          <a:ln w="38100">
            <a:solidFill>
              <a:srgbClr val="9CD4D5"/>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D2959F7-006B-C488-CF6A-261D445BB758}"/>
              </a:ext>
            </a:extLst>
          </p:cNvPr>
          <p:cNvSpPr/>
          <p:nvPr/>
        </p:nvSpPr>
        <p:spPr>
          <a:xfrm>
            <a:off x="5734229" y="1872099"/>
            <a:ext cx="361772" cy="351792"/>
          </a:xfrm>
          <a:prstGeom prst="ellipse">
            <a:avLst/>
          </a:prstGeom>
          <a:solidFill>
            <a:srgbClr val="E73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EA85121E-F637-D66C-EFB5-995ABF25C602}"/>
              </a:ext>
            </a:extLst>
          </p:cNvPr>
          <p:cNvCxnSpPr/>
          <p:nvPr/>
        </p:nvCxnSpPr>
        <p:spPr>
          <a:xfrm>
            <a:off x="4695780" y="4378124"/>
            <a:ext cx="2376000" cy="0"/>
          </a:xfrm>
          <a:prstGeom prst="line">
            <a:avLst/>
          </a:prstGeom>
          <a:ln w="38100">
            <a:solidFill>
              <a:srgbClr val="9CD4D5"/>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2E8DFD5D-5076-420E-3B3F-00F3C3FEF21E}"/>
              </a:ext>
            </a:extLst>
          </p:cNvPr>
          <p:cNvSpPr/>
          <p:nvPr/>
        </p:nvSpPr>
        <p:spPr>
          <a:xfrm>
            <a:off x="5734229" y="4202228"/>
            <a:ext cx="361772" cy="351792"/>
          </a:xfrm>
          <a:prstGeom prst="ellipse">
            <a:avLst/>
          </a:prstGeom>
          <a:solidFill>
            <a:srgbClr val="E73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ontent Placeholder 2">
            <a:extLst>
              <a:ext uri="{FF2B5EF4-FFF2-40B4-BE49-F238E27FC236}">
                <a16:creationId xmlns:a16="http://schemas.microsoft.com/office/drawing/2014/main" id="{CC62FF35-D461-4AEE-1C42-A6D9A5FE1A4F}"/>
              </a:ext>
            </a:extLst>
          </p:cNvPr>
          <p:cNvSpPr txBox="1">
            <a:spLocks/>
          </p:cNvSpPr>
          <p:nvPr/>
        </p:nvSpPr>
        <p:spPr>
          <a:xfrm>
            <a:off x="2141658" y="1887963"/>
            <a:ext cx="2616792" cy="35179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E73C6E"/>
                </a:solidFill>
              </a:rPr>
              <a:t>BUILDING TRUST</a:t>
            </a:r>
          </a:p>
        </p:txBody>
      </p:sp>
      <p:sp>
        <p:nvSpPr>
          <p:cNvPr id="39" name="Content Placeholder 2">
            <a:extLst>
              <a:ext uri="{FF2B5EF4-FFF2-40B4-BE49-F238E27FC236}">
                <a16:creationId xmlns:a16="http://schemas.microsoft.com/office/drawing/2014/main" id="{55D0C637-1B71-AF83-FEDE-049ECE3BDA70}"/>
              </a:ext>
            </a:extLst>
          </p:cNvPr>
          <p:cNvSpPr txBox="1">
            <a:spLocks/>
          </p:cNvSpPr>
          <p:nvPr/>
        </p:nvSpPr>
        <p:spPr>
          <a:xfrm>
            <a:off x="7071780" y="1866584"/>
            <a:ext cx="2616792" cy="35179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E73C6E"/>
                </a:solidFill>
              </a:rPr>
              <a:t>TAKING ACTION</a:t>
            </a:r>
          </a:p>
        </p:txBody>
      </p:sp>
      <p:sp>
        <p:nvSpPr>
          <p:cNvPr id="40" name="Content Placeholder 2">
            <a:extLst>
              <a:ext uri="{FF2B5EF4-FFF2-40B4-BE49-F238E27FC236}">
                <a16:creationId xmlns:a16="http://schemas.microsoft.com/office/drawing/2014/main" id="{393DDCA4-5B0E-4691-2295-DD2D2A616FFC}"/>
              </a:ext>
            </a:extLst>
          </p:cNvPr>
          <p:cNvSpPr txBox="1">
            <a:spLocks/>
          </p:cNvSpPr>
          <p:nvPr/>
        </p:nvSpPr>
        <p:spPr>
          <a:xfrm>
            <a:off x="2125856" y="4216676"/>
            <a:ext cx="2616792" cy="35179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E73C6E"/>
                </a:solidFill>
              </a:rPr>
              <a:t>ROBUST PARTICIPATION</a:t>
            </a:r>
          </a:p>
        </p:txBody>
      </p:sp>
      <p:sp>
        <p:nvSpPr>
          <p:cNvPr id="41" name="Content Placeholder 2">
            <a:extLst>
              <a:ext uri="{FF2B5EF4-FFF2-40B4-BE49-F238E27FC236}">
                <a16:creationId xmlns:a16="http://schemas.microsoft.com/office/drawing/2014/main" id="{7007B533-7DB7-9795-F3FB-7D5F33F5251D}"/>
              </a:ext>
            </a:extLst>
          </p:cNvPr>
          <p:cNvSpPr txBox="1">
            <a:spLocks/>
          </p:cNvSpPr>
          <p:nvPr/>
        </p:nvSpPr>
        <p:spPr>
          <a:xfrm>
            <a:off x="7087582" y="4202228"/>
            <a:ext cx="2616792" cy="35179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E73C6E"/>
                </a:solidFill>
              </a:rPr>
              <a:t>WORKABLE PACE</a:t>
            </a:r>
          </a:p>
        </p:txBody>
      </p:sp>
      <p:sp>
        <p:nvSpPr>
          <p:cNvPr id="7" name="Content Placeholder 2">
            <a:extLst>
              <a:ext uri="{FF2B5EF4-FFF2-40B4-BE49-F238E27FC236}">
                <a16:creationId xmlns:a16="http://schemas.microsoft.com/office/drawing/2014/main" id="{DE7740B1-D5F7-8AB2-675B-038E2E0BBDB6}"/>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WHAT QUESTIONS DO WE HOLD?</a:t>
            </a:r>
          </a:p>
        </p:txBody>
      </p:sp>
      <p:sp>
        <p:nvSpPr>
          <p:cNvPr id="3" name="Content Placeholder 2">
            <a:extLst>
              <a:ext uri="{FF2B5EF4-FFF2-40B4-BE49-F238E27FC236}">
                <a16:creationId xmlns:a16="http://schemas.microsoft.com/office/drawing/2014/main" id="{855213BE-7518-9C52-D4E7-72C22D023087}"/>
              </a:ext>
            </a:extLst>
          </p:cNvPr>
          <p:cNvSpPr txBox="1">
            <a:spLocks/>
          </p:cNvSpPr>
          <p:nvPr/>
        </p:nvSpPr>
        <p:spPr>
          <a:xfrm>
            <a:off x="1255163" y="3203021"/>
            <a:ext cx="8974153" cy="734063"/>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
        <p:nvSpPr>
          <p:cNvPr id="5" name="Content Placeholder 2">
            <a:extLst>
              <a:ext uri="{FF2B5EF4-FFF2-40B4-BE49-F238E27FC236}">
                <a16:creationId xmlns:a16="http://schemas.microsoft.com/office/drawing/2014/main" id="{6DB6C871-5886-0AE6-8B21-C21758E06101}"/>
              </a:ext>
            </a:extLst>
          </p:cNvPr>
          <p:cNvSpPr txBox="1">
            <a:spLocks/>
          </p:cNvSpPr>
          <p:nvPr/>
        </p:nvSpPr>
        <p:spPr>
          <a:xfrm>
            <a:off x="1255163" y="5576996"/>
            <a:ext cx="8974153" cy="734063"/>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Tree>
    <p:extLst>
      <p:ext uri="{BB962C8B-B14F-4D97-AF65-F5344CB8AC3E}">
        <p14:creationId xmlns:p14="http://schemas.microsoft.com/office/powerpoint/2010/main" val="244013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3E3F4B99-1426-4DBB-8724-F2E542C59AD8}"/>
              </a:ext>
            </a:extLst>
          </p:cNvPr>
          <p:cNvCxnSpPr>
            <a:cxnSpLocks/>
          </p:cNvCxnSpPr>
          <p:nvPr/>
        </p:nvCxnSpPr>
        <p:spPr>
          <a:xfrm>
            <a:off x="94270" y="4901935"/>
            <a:ext cx="12019173" cy="0"/>
          </a:xfrm>
          <a:prstGeom prst="line">
            <a:avLst/>
          </a:prstGeom>
          <a:ln w="123825" cap="rnd">
            <a:solidFill>
              <a:srgbClr val="E73C6E"/>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descr="A blue circle with black background&#10;&#10;Description automatically generated">
            <a:extLst>
              <a:ext uri="{FF2B5EF4-FFF2-40B4-BE49-F238E27FC236}">
                <a16:creationId xmlns:a16="http://schemas.microsoft.com/office/drawing/2014/main" id="{ABCCE378-52E6-7459-5D81-E664F0ABEC0C}"/>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lstStyle/>
          <a:p>
            <a:r>
              <a:rPr lang="en-GB" b="1" dirty="0">
                <a:solidFill>
                  <a:srgbClr val="E73C6E"/>
                </a:solidFill>
                <a:latin typeface="+mn-lt"/>
              </a:rPr>
              <a:t>Why </a:t>
            </a:r>
            <a:r>
              <a:rPr lang="en-GB" b="1" dirty="0" err="1">
                <a:solidFill>
                  <a:srgbClr val="E73C6E"/>
                </a:solidFill>
                <a:latin typeface="+mn-lt"/>
              </a:rPr>
              <a:t>PEXchange</a:t>
            </a:r>
            <a:r>
              <a:rPr lang="en-GB" b="1" dirty="0">
                <a:solidFill>
                  <a:srgbClr val="E73C6E"/>
                </a:solidFill>
                <a:latin typeface="+mn-lt"/>
              </a:rPr>
              <a:t>?</a:t>
            </a:r>
          </a:p>
        </p:txBody>
      </p:sp>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838200" y="1825625"/>
            <a:ext cx="10072816" cy="4351338"/>
          </a:xfrm>
        </p:spPr>
        <p:txBody>
          <a:bodyPr>
            <a:normAutofit/>
          </a:bodyPr>
          <a:lstStyle/>
          <a:p>
            <a:pPr marL="0" indent="0">
              <a:buNone/>
            </a:pPr>
            <a:r>
              <a:rPr lang="en-US" sz="1800" dirty="0"/>
              <a:t>Welcome to the </a:t>
            </a:r>
            <a:r>
              <a:rPr lang="en-US" sz="1800" dirty="0" err="1"/>
              <a:t>PEXchange</a:t>
            </a:r>
            <a:r>
              <a:rPr lang="en-US" sz="1800" dirty="0"/>
              <a:t> - our </a:t>
            </a:r>
            <a:r>
              <a:rPr lang="en-US" sz="1800" b="1" dirty="0"/>
              <a:t>Pathfinder Map </a:t>
            </a:r>
            <a:r>
              <a:rPr lang="en-US" sz="1800" dirty="0"/>
              <a:t>which will take you on board for a collective adventure. As a community of </a:t>
            </a:r>
            <a:r>
              <a:rPr lang="en-US" sz="1800" b="1" dirty="0"/>
              <a:t>individuals working in philanthropy infrastructure</a:t>
            </a:r>
            <a:r>
              <a:rPr lang="en-US" sz="1800" dirty="0"/>
              <a:t>, PEX is a space where we try out an </a:t>
            </a:r>
            <a:r>
              <a:rPr lang="en-US" sz="1800" b="1" dirty="0"/>
              <a:t>explorer identity</a:t>
            </a:r>
            <a:r>
              <a:rPr lang="en-US" sz="1800" dirty="0"/>
              <a:t>: we aspire to build relationships and create </a:t>
            </a:r>
            <a:r>
              <a:rPr lang="en-US" sz="1800" b="1" dirty="0"/>
              <a:t>trust</a:t>
            </a:r>
            <a:r>
              <a:rPr lang="en-US" sz="1800" dirty="0"/>
              <a:t>, learn and </a:t>
            </a:r>
            <a:r>
              <a:rPr lang="en-US" sz="1800" b="1" dirty="0"/>
              <a:t>unlearn</a:t>
            </a:r>
            <a:r>
              <a:rPr lang="en-US" sz="1800" dirty="0"/>
              <a:t> together, and foster </a:t>
            </a:r>
            <a:r>
              <a:rPr lang="en-US" sz="1800" b="1" dirty="0"/>
              <a:t>paradigm shifts </a:t>
            </a:r>
            <a:r>
              <a:rPr lang="en-US" sz="1800" dirty="0"/>
              <a:t>in philanthropy by focusing on our own practices and mindsets.</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4" name="Oval 3">
            <a:extLst>
              <a:ext uri="{FF2B5EF4-FFF2-40B4-BE49-F238E27FC236}">
                <a16:creationId xmlns:a16="http://schemas.microsoft.com/office/drawing/2014/main" id="{CC59909E-3DC0-7447-68F1-B4B4478128C1}"/>
              </a:ext>
            </a:extLst>
          </p:cNvPr>
          <p:cNvSpPr/>
          <p:nvPr/>
        </p:nvSpPr>
        <p:spPr>
          <a:xfrm>
            <a:off x="6422116" y="3429000"/>
            <a:ext cx="2874283" cy="2832988"/>
          </a:xfrm>
          <a:prstGeom prst="ellipse">
            <a:avLst/>
          </a:prstGeom>
          <a:blipFill dpi="0" rotWithShape="1">
            <a:blip r:embed="rId4" cstate="screen">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5" name="Oval 4">
            <a:extLst>
              <a:ext uri="{FF2B5EF4-FFF2-40B4-BE49-F238E27FC236}">
                <a16:creationId xmlns:a16="http://schemas.microsoft.com/office/drawing/2014/main" id="{BCB25BDC-C48F-F6D8-2406-93A5BE5851AD}"/>
              </a:ext>
            </a:extLst>
          </p:cNvPr>
          <p:cNvSpPr/>
          <p:nvPr/>
        </p:nvSpPr>
        <p:spPr>
          <a:xfrm>
            <a:off x="3656044" y="3835208"/>
            <a:ext cx="2113840" cy="2124524"/>
          </a:xfrm>
          <a:prstGeom prst="ellipse">
            <a:avLst/>
          </a:prstGeom>
          <a:blipFill dpi="0" rotWithShape="1">
            <a:blip r:embed="rId5" cstate="screen">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6" name="Oval 5">
            <a:extLst>
              <a:ext uri="{FF2B5EF4-FFF2-40B4-BE49-F238E27FC236}">
                <a16:creationId xmlns:a16="http://schemas.microsoft.com/office/drawing/2014/main" id="{9710E302-198C-6617-7A29-53C43EEFE820}"/>
              </a:ext>
            </a:extLst>
          </p:cNvPr>
          <p:cNvSpPr/>
          <p:nvPr/>
        </p:nvSpPr>
        <p:spPr>
          <a:xfrm>
            <a:off x="1710867" y="4381077"/>
            <a:ext cx="990600" cy="1032787"/>
          </a:xfrm>
          <a:prstGeom prst="ellipse">
            <a:avLst/>
          </a:prstGeom>
          <a:blipFill dpi="0" rotWithShape="1">
            <a:blip r:embed="rId6" cstate="screen">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7" name="Content Placeholder 2">
            <a:extLst>
              <a:ext uri="{FF2B5EF4-FFF2-40B4-BE49-F238E27FC236}">
                <a16:creationId xmlns:a16="http://schemas.microsoft.com/office/drawing/2014/main" id="{94AA7E3D-17A6-8A6D-169C-BEA4A4B74862}"/>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WHY PEXCHANGE?</a:t>
            </a:r>
          </a:p>
        </p:txBody>
      </p:sp>
    </p:spTree>
    <p:extLst>
      <p:ext uri="{BB962C8B-B14F-4D97-AF65-F5344CB8AC3E}">
        <p14:creationId xmlns:p14="http://schemas.microsoft.com/office/powerpoint/2010/main" val="1540364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6" name="Content Placeholder 2">
            <a:extLst>
              <a:ext uri="{FF2B5EF4-FFF2-40B4-BE49-F238E27FC236}">
                <a16:creationId xmlns:a16="http://schemas.microsoft.com/office/drawing/2014/main" id="{579F5FF5-0986-7455-D520-466D348F4854}"/>
              </a:ext>
            </a:extLst>
          </p:cNvPr>
          <p:cNvSpPr>
            <a:spLocks noGrp="1" noRot="1" noMove="1" noResize="1" noEditPoints="1" noAdjustHandles="1" noChangeArrowheads="1" noChangeShapeType="1"/>
          </p:cNvSpPr>
          <p:nvPr>
            <p:ph idx="1"/>
          </p:nvPr>
        </p:nvSpPr>
        <p:spPr>
          <a:xfrm>
            <a:off x="1554980" y="2035376"/>
            <a:ext cx="9082041" cy="2457569"/>
          </a:xfrm>
          <a:noFill/>
          <a:ln>
            <a:noFill/>
          </a:ln>
        </p:spPr>
        <p:txBody>
          <a:bodyPr>
            <a:normAutofit/>
          </a:bodyPr>
          <a:lstStyle/>
          <a:p>
            <a:pPr marL="0" indent="0">
              <a:buNone/>
            </a:pPr>
            <a:r>
              <a:rPr lang="en-US" sz="1800" b="1" i="0" u="none" strike="noStrike" dirty="0">
                <a:solidFill>
                  <a:srgbClr val="E73C6E"/>
                </a:solidFill>
                <a:effectLst/>
                <a:latin typeface="Calibri" panose="020F0502020204030204" pitchFamily="34" charset="0"/>
              </a:rPr>
              <a:t>MAKING PEX’S VALUE  VISIBLE TO ORGANISATIONS</a:t>
            </a:r>
          </a:p>
          <a:p>
            <a:pPr marL="0" indent="0">
              <a:buNone/>
            </a:pPr>
            <a:r>
              <a:rPr lang="en-US" sz="1600" b="1" dirty="0">
                <a:solidFill>
                  <a:srgbClr val="2C2E87"/>
                </a:solidFill>
              </a:rPr>
              <a:t>How might we make it visible to </a:t>
            </a:r>
            <a:r>
              <a:rPr lang="en-US" sz="1600" b="1" dirty="0" err="1">
                <a:solidFill>
                  <a:srgbClr val="2C2E87"/>
                </a:solidFill>
              </a:rPr>
              <a:t>organisations</a:t>
            </a:r>
            <a:r>
              <a:rPr lang="en-US" sz="1600" b="1" dirty="0">
                <a:solidFill>
                  <a:srgbClr val="2C2E87"/>
                </a:solidFill>
              </a:rPr>
              <a:t> that PEX participants’ efforts contribute to their success?</a:t>
            </a:r>
          </a:p>
          <a:p>
            <a:pPr marL="0" indent="0" rtl="0">
              <a:spcBef>
                <a:spcPts val="0"/>
              </a:spcBef>
              <a:spcAft>
                <a:spcPts val="0"/>
              </a:spcAft>
              <a:buNone/>
            </a:pPr>
            <a:endParaRPr lang="en-GB" sz="1800" b="1" i="0" u="none" strike="noStrike" dirty="0">
              <a:solidFill>
                <a:srgbClr val="E73C6E"/>
              </a:solidFill>
              <a:effectLst/>
              <a:latin typeface="Calibri" panose="020F0502020204030204" pitchFamily="34" charset="0"/>
            </a:endParaRPr>
          </a:p>
          <a:p>
            <a:pPr marL="0" indent="0" rtl="0">
              <a:spcBef>
                <a:spcPts val="0"/>
              </a:spcBef>
              <a:spcAft>
                <a:spcPts val="0"/>
              </a:spcAft>
              <a:buNone/>
            </a:pPr>
            <a:endParaRPr lang="en-GB" sz="1800" b="1" dirty="0">
              <a:solidFill>
                <a:srgbClr val="E73C6E"/>
              </a:solidFill>
              <a:latin typeface="Calibri" panose="020F0502020204030204" pitchFamily="34" charset="0"/>
            </a:endParaRPr>
          </a:p>
          <a:p>
            <a:pPr marL="0" indent="0" rtl="0">
              <a:spcBef>
                <a:spcPts val="0"/>
              </a:spcBef>
              <a:spcAft>
                <a:spcPts val="0"/>
              </a:spcAft>
              <a:buNone/>
            </a:pPr>
            <a:endParaRPr lang="en-GB" sz="1800" b="1" i="0" u="none" strike="noStrike" dirty="0">
              <a:solidFill>
                <a:srgbClr val="E73C6E"/>
              </a:solidFill>
              <a:effectLst/>
              <a:latin typeface="Calibri" panose="020F0502020204030204" pitchFamily="34" charset="0"/>
            </a:endParaRPr>
          </a:p>
          <a:p>
            <a:pPr marL="0" indent="0" rtl="0">
              <a:spcBef>
                <a:spcPts val="0"/>
              </a:spcBef>
              <a:spcAft>
                <a:spcPts val="0"/>
              </a:spcAft>
              <a:buNone/>
            </a:pPr>
            <a:endParaRPr lang="en-GB" sz="1800" b="1" i="0" u="none" strike="noStrike" dirty="0">
              <a:solidFill>
                <a:srgbClr val="E73C6E"/>
              </a:solidFill>
              <a:effectLst/>
              <a:latin typeface="Calibri" panose="020F0502020204030204" pitchFamily="34" charset="0"/>
            </a:endParaRPr>
          </a:p>
          <a:p>
            <a:pPr marL="0" indent="0" rtl="0">
              <a:spcBef>
                <a:spcPts val="0"/>
              </a:spcBef>
              <a:spcAft>
                <a:spcPts val="0"/>
              </a:spcAft>
              <a:buNone/>
            </a:pPr>
            <a:r>
              <a:rPr lang="en-GB" sz="1800" b="1" i="0" u="none" strike="noStrike" dirty="0">
                <a:solidFill>
                  <a:srgbClr val="E73C6E"/>
                </a:solidFill>
                <a:effectLst/>
                <a:latin typeface="Calibri" panose="020F0502020204030204" pitchFamily="34" charset="0"/>
              </a:rPr>
              <a:t>ROOM FOR ADVANCING SELF-INTEREST</a:t>
            </a:r>
            <a:endParaRPr lang="en-GB" sz="1200" b="0" dirty="0">
              <a:effectLst/>
            </a:endParaRPr>
          </a:p>
          <a:p>
            <a:pPr marL="0" indent="0">
              <a:buNone/>
            </a:pPr>
            <a:r>
              <a:rPr lang="en-US" sz="1600" b="1" dirty="0">
                <a:solidFill>
                  <a:srgbClr val="2C2E87"/>
                </a:solidFill>
              </a:rPr>
              <a:t>How might we help participants to advance self-interest within the community?</a:t>
            </a:r>
          </a:p>
        </p:txBody>
      </p:sp>
      <p:cxnSp>
        <p:nvCxnSpPr>
          <p:cNvPr id="11" name="Straight Connector 10">
            <a:extLst>
              <a:ext uri="{FF2B5EF4-FFF2-40B4-BE49-F238E27FC236}">
                <a16:creationId xmlns:a16="http://schemas.microsoft.com/office/drawing/2014/main" id="{FC12A62B-BC72-297B-5F95-198BBECF7E78}"/>
              </a:ext>
            </a:extLst>
          </p:cNvPr>
          <p:cNvCxnSpPr/>
          <p:nvPr/>
        </p:nvCxnSpPr>
        <p:spPr>
          <a:xfrm>
            <a:off x="4695780" y="1646341"/>
            <a:ext cx="2376000" cy="0"/>
          </a:xfrm>
          <a:prstGeom prst="line">
            <a:avLst/>
          </a:prstGeom>
          <a:ln w="38100">
            <a:solidFill>
              <a:srgbClr val="9CD4D5"/>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D2959F7-006B-C488-CF6A-261D445BB758}"/>
              </a:ext>
            </a:extLst>
          </p:cNvPr>
          <p:cNvSpPr/>
          <p:nvPr/>
        </p:nvSpPr>
        <p:spPr>
          <a:xfrm>
            <a:off x="5734229" y="1470445"/>
            <a:ext cx="361772" cy="351792"/>
          </a:xfrm>
          <a:prstGeom prst="ellipse">
            <a:avLst/>
          </a:prstGeom>
          <a:solidFill>
            <a:srgbClr val="E73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ontent Placeholder 2">
            <a:extLst>
              <a:ext uri="{FF2B5EF4-FFF2-40B4-BE49-F238E27FC236}">
                <a16:creationId xmlns:a16="http://schemas.microsoft.com/office/drawing/2014/main" id="{CC62FF35-D461-4AEE-1C42-A6D9A5FE1A4F}"/>
              </a:ext>
            </a:extLst>
          </p:cNvPr>
          <p:cNvSpPr txBox="1">
            <a:spLocks/>
          </p:cNvSpPr>
          <p:nvPr/>
        </p:nvSpPr>
        <p:spPr>
          <a:xfrm>
            <a:off x="2141658" y="1486309"/>
            <a:ext cx="2616792" cy="35179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E73C6E"/>
                </a:solidFill>
              </a:rPr>
              <a:t>SELF-INTEREST</a:t>
            </a:r>
          </a:p>
        </p:txBody>
      </p:sp>
      <p:sp>
        <p:nvSpPr>
          <p:cNvPr id="39" name="Content Placeholder 2">
            <a:extLst>
              <a:ext uri="{FF2B5EF4-FFF2-40B4-BE49-F238E27FC236}">
                <a16:creationId xmlns:a16="http://schemas.microsoft.com/office/drawing/2014/main" id="{55D0C637-1B71-AF83-FEDE-049ECE3BDA70}"/>
              </a:ext>
            </a:extLst>
          </p:cNvPr>
          <p:cNvSpPr txBox="1">
            <a:spLocks/>
          </p:cNvSpPr>
          <p:nvPr/>
        </p:nvSpPr>
        <p:spPr>
          <a:xfrm>
            <a:off x="7071780" y="1464930"/>
            <a:ext cx="2616792" cy="35179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E73C6E"/>
                </a:solidFill>
              </a:rPr>
              <a:t>SHARED-INTEREST</a:t>
            </a:r>
          </a:p>
        </p:txBody>
      </p:sp>
      <p:sp>
        <p:nvSpPr>
          <p:cNvPr id="7" name="Content Placeholder 2">
            <a:extLst>
              <a:ext uri="{FF2B5EF4-FFF2-40B4-BE49-F238E27FC236}">
                <a16:creationId xmlns:a16="http://schemas.microsoft.com/office/drawing/2014/main" id="{6DE6DF4C-4689-F831-A517-85D53E77F246}"/>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WHAT QUESTIONS DO WE HOLD?</a:t>
            </a:r>
          </a:p>
        </p:txBody>
      </p:sp>
      <p:sp>
        <p:nvSpPr>
          <p:cNvPr id="3" name="Content Placeholder 2">
            <a:extLst>
              <a:ext uri="{FF2B5EF4-FFF2-40B4-BE49-F238E27FC236}">
                <a16:creationId xmlns:a16="http://schemas.microsoft.com/office/drawing/2014/main" id="{708EE489-048B-E18D-D614-0A02FCF615B0}"/>
              </a:ext>
            </a:extLst>
          </p:cNvPr>
          <p:cNvSpPr txBox="1">
            <a:spLocks/>
          </p:cNvSpPr>
          <p:nvPr/>
        </p:nvSpPr>
        <p:spPr>
          <a:xfrm>
            <a:off x="1255163" y="2791947"/>
            <a:ext cx="9563813" cy="734063"/>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
        <p:nvSpPr>
          <p:cNvPr id="5" name="Content Placeholder 2">
            <a:extLst>
              <a:ext uri="{FF2B5EF4-FFF2-40B4-BE49-F238E27FC236}">
                <a16:creationId xmlns:a16="http://schemas.microsoft.com/office/drawing/2014/main" id="{D06B6693-A1D6-0C8D-EA8D-C4945A35BEB2}"/>
              </a:ext>
            </a:extLst>
          </p:cNvPr>
          <p:cNvSpPr txBox="1">
            <a:spLocks/>
          </p:cNvSpPr>
          <p:nvPr/>
        </p:nvSpPr>
        <p:spPr>
          <a:xfrm>
            <a:off x="1255163" y="4405646"/>
            <a:ext cx="9563813" cy="734063"/>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Tree>
    <p:extLst>
      <p:ext uri="{BB962C8B-B14F-4D97-AF65-F5344CB8AC3E}">
        <p14:creationId xmlns:p14="http://schemas.microsoft.com/office/powerpoint/2010/main" val="407101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8" name="Content Placeholder 2">
            <a:extLst>
              <a:ext uri="{FF2B5EF4-FFF2-40B4-BE49-F238E27FC236}">
                <a16:creationId xmlns:a16="http://schemas.microsoft.com/office/drawing/2014/main" id="{B471F3B5-629C-8AAC-2DAA-99DE45B66FF1}"/>
              </a:ext>
            </a:extLst>
          </p:cNvPr>
          <p:cNvSpPr txBox="1">
            <a:spLocks/>
          </p:cNvSpPr>
          <p:nvPr/>
        </p:nvSpPr>
        <p:spPr>
          <a:xfrm>
            <a:off x="1554980" y="2127479"/>
            <a:ext cx="9082041" cy="891564"/>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i="0" u="none" strike="noStrike" dirty="0">
                <a:solidFill>
                  <a:srgbClr val="E73C6E"/>
                </a:solidFill>
                <a:effectLst/>
                <a:latin typeface="Calibri" panose="020F0502020204030204" pitchFamily="34" charset="0"/>
              </a:rPr>
              <a:t>GETTING A SENSE OF THE BIG PICTURE</a:t>
            </a:r>
          </a:p>
          <a:p>
            <a:pPr marL="0" indent="0">
              <a:buFont typeface="Arial" panose="020B0604020202020204" pitchFamily="34" charset="0"/>
              <a:buNone/>
            </a:pPr>
            <a:r>
              <a:rPr lang="en-US" sz="1600" b="1" dirty="0">
                <a:solidFill>
                  <a:srgbClr val="2C2E87"/>
                </a:solidFill>
              </a:rPr>
              <a:t>How might we help PEX participants to get the big picture and navigate easily within the community?</a:t>
            </a:r>
          </a:p>
        </p:txBody>
      </p:sp>
      <p:cxnSp>
        <p:nvCxnSpPr>
          <p:cNvPr id="36" name="Straight Connector 35">
            <a:extLst>
              <a:ext uri="{FF2B5EF4-FFF2-40B4-BE49-F238E27FC236}">
                <a16:creationId xmlns:a16="http://schemas.microsoft.com/office/drawing/2014/main" id="{EA85121E-F637-D66C-EFB5-995ABF25C602}"/>
              </a:ext>
            </a:extLst>
          </p:cNvPr>
          <p:cNvCxnSpPr/>
          <p:nvPr/>
        </p:nvCxnSpPr>
        <p:spPr>
          <a:xfrm>
            <a:off x="4695780" y="1705140"/>
            <a:ext cx="2376000" cy="0"/>
          </a:xfrm>
          <a:prstGeom prst="line">
            <a:avLst/>
          </a:prstGeom>
          <a:ln w="38100">
            <a:solidFill>
              <a:srgbClr val="9CD4D5"/>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2E8DFD5D-5076-420E-3B3F-00F3C3FEF21E}"/>
              </a:ext>
            </a:extLst>
          </p:cNvPr>
          <p:cNvSpPr/>
          <p:nvPr/>
        </p:nvSpPr>
        <p:spPr>
          <a:xfrm>
            <a:off x="5734229" y="1529244"/>
            <a:ext cx="361772" cy="351792"/>
          </a:xfrm>
          <a:prstGeom prst="ellipse">
            <a:avLst/>
          </a:prstGeom>
          <a:solidFill>
            <a:srgbClr val="E73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ontent Placeholder 2">
            <a:extLst>
              <a:ext uri="{FF2B5EF4-FFF2-40B4-BE49-F238E27FC236}">
                <a16:creationId xmlns:a16="http://schemas.microsoft.com/office/drawing/2014/main" id="{393DDCA4-5B0E-4691-2295-DD2D2A616FFC}"/>
              </a:ext>
            </a:extLst>
          </p:cNvPr>
          <p:cNvSpPr txBox="1">
            <a:spLocks/>
          </p:cNvSpPr>
          <p:nvPr/>
        </p:nvSpPr>
        <p:spPr>
          <a:xfrm>
            <a:off x="2125856" y="1543692"/>
            <a:ext cx="2616792" cy="35179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E73C6E"/>
                </a:solidFill>
              </a:rPr>
              <a:t>THE PARTS</a:t>
            </a:r>
          </a:p>
        </p:txBody>
      </p:sp>
      <p:sp>
        <p:nvSpPr>
          <p:cNvPr id="41" name="Content Placeholder 2">
            <a:extLst>
              <a:ext uri="{FF2B5EF4-FFF2-40B4-BE49-F238E27FC236}">
                <a16:creationId xmlns:a16="http://schemas.microsoft.com/office/drawing/2014/main" id="{7007B533-7DB7-9795-F3FB-7D5F33F5251D}"/>
              </a:ext>
            </a:extLst>
          </p:cNvPr>
          <p:cNvSpPr txBox="1">
            <a:spLocks/>
          </p:cNvSpPr>
          <p:nvPr/>
        </p:nvSpPr>
        <p:spPr>
          <a:xfrm>
            <a:off x="7087582" y="1529244"/>
            <a:ext cx="2616792" cy="35179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E73C6E"/>
                </a:solidFill>
              </a:rPr>
              <a:t>THE WHOLE</a:t>
            </a:r>
          </a:p>
        </p:txBody>
      </p:sp>
      <p:sp>
        <p:nvSpPr>
          <p:cNvPr id="12" name="Content Placeholder 2">
            <a:extLst>
              <a:ext uri="{FF2B5EF4-FFF2-40B4-BE49-F238E27FC236}">
                <a16:creationId xmlns:a16="http://schemas.microsoft.com/office/drawing/2014/main" id="{3773186B-B250-6047-6A51-F225E5A22891}"/>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WHAT QUESTIONS DO WE HOLD?</a:t>
            </a:r>
          </a:p>
        </p:txBody>
      </p:sp>
      <p:sp>
        <p:nvSpPr>
          <p:cNvPr id="10" name="Content Placeholder 2">
            <a:extLst>
              <a:ext uri="{FF2B5EF4-FFF2-40B4-BE49-F238E27FC236}">
                <a16:creationId xmlns:a16="http://schemas.microsoft.com/office/drawing/2014/main" id="{62D7DE00-72C5-5E7E-4289-C294D8425E37}"/>
              </a:ext>
            </a:extLst>
          </p:cNvPr>
          <p:cNvSpPr txBox="1">
            <a:spLocks/>
          </p:cNvSpPr>
          <p:nvPr/>
        </p:nvSpPr>
        <p:spPr>
          <a:xfrm>
            <a:off x="1255163" y="3019043"/>
            <a:ext cx="9681674" cy="734063"/>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Tree>
    <p:extLst>
      <p:ext uri="{BB962C8B-B14F-4D97-AF65-F5344CB8AC3E}">
        <p14:creationId xmlns:p14="http://schemas.microsoft.com/office/powerpoint/2010/main" val="380488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6" name="Content Placeholder 2">
            <a:extLst>
              <a:ext uri="{FF2B5EF4-FFF2-40B4-BE49-F238E27FC236}">
                <a16:creationId xmlns:a16="http://schemas.microsoft.com/office/drawing/2014/main" id="{579F5FF5-0986-7455-D520-466D348F4854}"/>
              </a:ext>
            </a:extLst>
          </p:cNvPr>
          <p:cNvSpPr>
            <a:spLocks noGrp="1" noRot="1" noMove="1" noResize="1" noEditPoints="1" noAdjustHandles="1" noChangeArrowheads="1" noChangeShapeType="1"/>
          </p:cNvSpPr>
          <p:nvPr>
            <p:ph idx="1"/>
          </p:nvPr>
        </p:nvSpPr>
        <p:spPr>
          <a:xfrm>
            <a:off x="1554980" y="1409685"/>
            <a:ext cx="9082041" cy="4359517"/>
          </a:xfrm>
          <a:noFill/>
          <a:ln>
            <a:noFill/>
          </a:ln>
        </p:spPr>
        <p:txBody>
          <a:bodyPr>
            <a:normAutofit/>
          </a:bodyPr>
          <a:lstStyle/>
          <a:p>
            <a:pPr marL="0" indent="0">
              <a:buNone/>
            </a:pPr>
            <a:r>
              <a:rPr lang="en-GB" sz="1800" b="1" i="0" u="none" strike="noStrike" dirty="0">
                <a:solidFill>
                  <a:srgbClr val="E73C6E"/>
                </a:solidFill>
                <a:effectLst/>
                <a:latin typeface="Calibri" panose="020F0502020204030204" pitchFamily="34" charset="0"/>
              </a:rPr>
              <a:t>UNIQUE FRAMEWORK FOR EXPERIMENTATION</a:t>
            </a:r>
          </a:p>
          <a:p>
            <a:pPr marL="0" indent="0">
              <a:buNone/>
            </a:pPr>
            <a:r>
              <a:rPr lang="en-US" sz="1600" b="1" dirty="0">
                <a:solidFill>
                  <a:srgbClr val="2C2E87"/>
                </a:solidFill>
              </a:rPr>
              <a:t>How might we create a framework for experimentation that is unique to </a:t>
            </a:r>
            <a:r>
              <a:rPr lang="en-US" sz="1600" b="1" dirty="0" err="1">
                <a:solidFill>
                  <a:srgbClr val="2C2E87"/>
                </a:solidFill>
              </a:rPr>
              <a:t>PEXcommunity</a:t>
            </a:r>
            <a:r>
              <a:rPr lang="en-US" sz="1600" b="1" dirty="0">
                <a:solidFill>
                  <a:srgbClr val="2C2E87"/>
                </a:solidFill>
              </a:rPr>
              <a:t> and inspires philanthropy?</a:t>
            </a:r>
            <a:br>
              <a:rPr lang="en-US" sz="1600" b="1" dirty="0">
                <a:solidFill>
                  <a:srgbClr val="2C2E87"/>
                </a:solidFill>
              </a:rPr>
            </a:br>
            <a:endParaRPr lang="en-US" sz="1600" b="1" dirty="0">
              <a:solidFill>
                <a:srgbClr val="2C2E87"/>
              </a:solidFill>
            </a:endParaRPr>
          </a:p>
          <a:p>
            <a:pPr marL="0" indent="0">
              <a:buNone/>
            </a:pPr>
            <a:endParaRPr lang="en-US" sz="1600" b="1" dirty="0">
              <a:solidFill>
                <a:srgbClr val="2C2E87"/>
              </a:solidFill>
            </a:endParaRPr>
          </a:p>
          <a:p>
            <a:pPr marL="0" indent="0">
              <a:buNone/>
            </a:pPr>
            <a:endParaRPr lang="en-US" sz="1600" b="1" dirty="0">
              <a:solidFill>
                <a:srgbClr val="2C2E87"/>
              </a:solidFill>
            </a:endParaRPr>
          </a:p>
          <a:p>
            <a:pPr marL="0" indent="0">
              <a:buNone/>
            </a:pPr>
            <a:r>
              <a:rPr lang="en-GB" sz="1800" b="1" i="0" u="none" strike="noStrike" dirty="0">
                <a:solidFill>
                  <a:srgbClr val="E73C6E"/>
                </a:solidFill>
                <a:effectLst/>
                <a:latin typeface="Calibri" panose="020F0502020204030204" pitchFamily="34" charset="0"/>
              </a:rPr>
              <a:t>INCREASING SPONTANEITY</a:t>
            </a:r>
          </a:p>
          <a:p>
            <a:pPr marL="0" indent="0">
              <a:buNone/>
            </a:pPr>
            <a:r>
              <a:rPr lang="en-US" sz="1600" b="1" dirty="0">
                <a:solidFill>
                  <a:srgbClr val="2C2E87"/>
                </a:solidFill>
              </a:rPr>
              <a:t>How might we create new mechanisms to increase spontaneous interactions between participants?</a:t>
            </a:r>
            <a:br>
              <a:rPr lang="en-US" sz="1600" b="1" dirty="0">
                <a:solidFill>
                  <a:srgbClr val="2C2E87"/>
                </a:solidFill>
              </a:rPr>
            </a:br>
            <a:endParaRPr lang="en-US" sz="1600" b="1" dirty="0">
              <a:solidFill>
                <a:srgbClr val="2C2E87"/>
              </a:solidFill>
            </a:endParaRPr>
          </a:p>
          <a:p>
            <a:pPr marL="0" indent="0">
              <a:buNone/>
            </a:pPr>
            <a:endParaRPr lang="en-US" sz="1600" b="1" dirty="0">
              <a:solidFill>
                <a:srgbClr val="2C2E87"/>
              </a:solidFill>
            </a:endParaRPr>
          </a:p>
          <a:p>
            <a:pPr marL="0" indent="0">
              <a:buNone/>
            </a:pPr>
            <a:endParaRPr lang="en-US" sz="1600" b="1" dirty="0">
              <a:solidFill>
                <a:srgbClr val="2C2E87"/>
              </a:solidFill>
            </a:endParaRPr>
          </a:p>
          <a:p>
            <a:pPr marL="0" indent="0">
              <a:buNone/>
            </a:pPr>
            <a:r>
              <a:rPr lang="en-GB" sz="1800" b="1" i="0" u="none" strike="noStrike" dirty="0">
                <a:solidFill>
                  <a:srgbClr val="E73C6E"/>
                </a:solidFill>
                <a:effectLst/>
                <a:latin typeface="Calibri" panose="020F0502020204030204" pitchFamily="34" charset="0"/>
              </a:rPr>
              <a:t>INCREASING DIVERSITY &amp; CROSS-POLLINATION </a:t>
            </a:r>
          </a:p>
          <a:p>
            <a:pPr marL="0" indent="0">
              <a:buNone/>
            </a:pPr>
            <a:r>
              <a:rPr lang="en-US" sz="1600" b="1" dirty="0">
                <a:solidFill>
                  <a:srgbClr val="2C2E87"/>
                </a:solidFill>
              </a:rPr>
              <a:t>How might we increase cross-pollination through diversity?</a:t>
            </a:r>
          </a:p>
        </p:txBody>
      </p:sp>
      <p:cxnSp>
        <p:nvCxnSpPr>
          <p:cNvPr id="11" name="Straight Connector 10">
            <a:extLst>
              <a:ext uri="{FF2B5EF4-FFF2-40B4-BE49-F238E27FC236}">
                <a16:creationId xmlns:a16="http://schemas.microsoft.com/office/drawing/2014/main" id="{FC12A62B-BC72-297B-5F95-198BBECF7E78}"/>
              </a:ext>
            </a:extLst>
          </p:cNvPr>
          <p:cNvCxnSpPr/>
          <p:nvPr/>
        </p:nvCxnSpPr>
        <p:spPr>
          <a:xfrm>
            <a:off x="4695780" y="841186"/>
            <a:ext cx="2376000" cy="0"/>
          </a:xfrm>
          <a:prstGeom prst="line">
            <a:avLst/>
          </a:prstGeom>
          <a:ln w="38100">
            <a:solidFill>
              <a:srgbClr val="9CD4D5"/>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D2959F7-006B-C488-CF6A-261D445BB758}"/>
              </a:ext>
            </a:extLst>
          </p:cNvPr>
          <p:cNvSpPr/>
          <p:nvPr/>
        </p:nvSpPr>
        <p:spPr>
          <a:xfrm>
            <a:off x="5734229" y="665290"/>
            <a:ext cx="361772" cy="351792"/>
          </a:xfrm>
          <a:prstGeom prst="ellipse">
            <a:avLst/>
          </a:prstGeom>
          <a:solidFill>
            <a:srgbClr val="E73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ontent Placeholder 2">
            <a:extLst>
              <a:ext uri="{FF2B5EF4-FFF2-40B4-BE49-F238E27FC236}">
                <a16:creationId xmlns:a16="http://schemas.microsoft.com/office/drawing/2014/main" id="{CC62FF35-D461-4AEE-1C42-A6D9A5FE1A4F}"/>
              </a:ext>
            </a:extLst>
          </p:cNvPr>
          <p:cNvSpPr txBox="1">
            <a:spLocks/>
          </p:cNvSpPr>
          <p:nvPr/>
        </p:nvSpPr>
        <p:spPr>
          <a:xfrm>
            <a:off x="2141658" y="681154"/>
            <a:ext cx="2616792" cy="35179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E73C6E"/>
                </a:solidFill>
              </a:rPr>
              <a:t>PLANNING</a:t>
            </a:r>
          </a:p>
        </p:txBody>
      </p:sp>
      <p:sp>
        <p:nvSpPr>
          <p:cNvPr id="39" name="Content Placeholder 2">
            <a:extLst>
              <a:ext uri="{FF2B5EF4-FFF2-40B4-BE49-F238E27FC236}">
                <a16:creationId xmlns:a16="http://schemas.microsoft.com/office/drawing/2014/main" id="{55D0C637-1B71-AF83-FEDE-049ECE3BDA70}"/>
              </a:ext>
            </a:extLst>
          </p:cNvPr>
          <p:cNvSpPr txBox="1">
            <a:spLocks/>
          </p:cNvSpPr>
          <p:nvPr/>
        </p:nvSpPr>
        <p:spPr>
          <a:xfrm>
            <a:off x="7071780" y="659775"/>
            <a:ext cx="2616792" cy="35179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E73C6E"/>
                </a:solidFill>
              </a:rPr>
              <a:t>EMERGENCE</a:t>
            </a:r>
          </a:p>
        </p:txBody>
      </p:sp>
      <p:sp>
        <p:nvSpPr>
          <p:cNvPr id="7" name="Content Placeholder 2">
            <a:extLst>
              <a:ext uri="{FF2B5EF4-FFF2-40B4-BE49-F238E27FC236}">
                <a16:creationId xmlns:a16="http://schemas.microsoft.com/office/drawing/2014/main" id="{74415C43-2EC9-BE48-3C24-4F2E45F52A54}"/>
              </a:ext>
            </a:extLst>
          </p:cNvPr>
          <p:cNvSpPr txBox="1">
            <a:spLocks/>
          </p:cNvSpPr>
          <p:nvPr/>
        </p:nvSpPr>
        <p:spPr>
          <a:xfrm>
            <a:off x="104686" y="6537232"/>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WHAT QUESTIONS DO WE HOLD?</a:t>
            </a:r>
          </a:p>
        </p:txBody>
      </p:sp>
      <p:sp>
        <p:nvSpPr>
          <p:cNvPr id="2" name="Content Placeholder 2">
            <a:extLst>
              <a:ext uri="{FF2B5EF4-FFF2-40B4-BE49-F238E27FC236}">
                <a16:creationId xmlns:a16="http://schemas.microsoft.com/office/drawing/2014/main" id="{03723F15-258E-4A84-E3BA-FDF6ED404771}"/>
              </a:ext>
            </a:extLst>
          </p:cNvPr>
          <p:cNvSpPr txBox="1">
            <a:spLocks/>
          </p:cNvSpPr>
          <p:nvPr/>
        </p:nvSpPr>
        <p:spPr>
          <a:xfrm>
            <a:off x="1255163" y="2393176"/>
            <a:ext cx="9681674" cy="734063"/>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
        <p:nvSpPr>
          <p:cNvPr id="3" name="Content Placeholder 2">
            <a:extLst>
              <a:ext uri="{FF2B5EF4-FFF2-40B4-BE49-F238E27FC236}">
                <a16:creationId xmlns:a16="http://schemas.microsoft.com/office/drawing/2014/main" id="{406E80D9-6B36-9B67-E1A2-1203E5AD6671}"/>
              </a:ext>
            </a:extLst>
          </p:cNvPr>
          <p:cNvSpPr txBox="1">
            <a:spLocks/>
          </p:cNvSpPr>
          <p:nvPr/>
        </p:nvSpPr>
        <p:spPr>
          <a:xfrm>
            <a:off x="1255163" y="4026861"/>
            <a:ext cx="9681674" cy="734063"/>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
        <p:nvSpPr>
          <p:cNvPr id="5" name="Content Placeholder 2">
            <a:extLst>
              <a:ext uri="{FF2B5EF4-FFF2-40B4-BE49-F238E27FC236}">
                <a16:creationId xmlns:a16="http://schemas.microsoft.com/office/drawing/2014/main" id="{4DBC64A9-961A-4786-CFFC-B75DE67EA333}"/>
              </a:ext>
            </a:extLst>
          </p:cNvPr>
          <p:cNvSpPr txBox="1">
            <a:spLocks/>
          </p:cNvSpPr>
          <p:nvPr/>
        </p:nvSpPr>
        <p:spPr>
          <a:xfrm>
            <a:off x="1255163" y="5674954"/>
            <a:ext cx="9681674" cy="734063"/>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Tree>
    <p:extLst>
      <p:ext uri="{BB962C8B-B14F-4D97-AF65-F5344CB8AC3E}">
        <p14:creationId xmlns:p14="http://schemas.microsoft.com/office/powerpoint/2010/main" val="412789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6" name="Content Placeholder 2">
            <a:extLst>
              <a:ext uri="{FF2B5EF4-FFF2-40B4-BE49-F238E27FC236}">
                <a16:creationId xmlns:a16="http://schemas.microsoft.com/office/drawing/2014/main" id="{579F5FF5-0986-7455-D520-466D348F4854}"/>
              </a:ext>
            </a:extLst>
          </p:cNvPr>
          <p:cNvSpPr>
            <a:spLocks noGrp="1" noRot="1" noMove="1" noResize="1" noEditPoints="1" noAdjustHandles="1" noChangeArrowheads="1" noChangeShapeType="1"/>
          </p:cNvSpPr>
          <p:nvPr>
            <p:ph idx="1"/>
          </p:nvPr>
        </p:nvSpPr>
        <p:spPr>
          <a:xfrm>
            <a:off x="1554980" y="1900057"/>
            <a:ext cx="9082041" cy="3079136"/>
          </a:xfrm>
          <a:noFill/>
          <a:ln>
            <a:noFill/>
          </a:ln>
        </p:spPr>
        <p:txBody>
          <a:bodyPr>
            <a:normAutofit/>
          </a:bodyPr>
          <a:lstStyle/>
          <a:p>
            <a:pPr marL="0" indent="0">
              <a:buNone/>
            </a:pPr>
            <a:r>
              <a:rPr lang="en-GB" sz="1800" b="1" i="0" u="none" strike="noStrike" dirty="0">
                <a:solidFill>
                  <a:srgbClr val="E73C6E"/>
                </a:solidFill>
                <a:effectLst/>
                <a:latin typeface="Calibri" panose="020F0502020204030204" pitchFamily="34" charset="0"/>
              </a:rPr>
              <a:t>HOLDING COURAGEOUS CONVERSATIONS</a:t>
            </a:r>
          </a:p>
          <a:p>
            <a:pPr marL="0" indent="0">
              <a:buNone/>
            </a:pPr>
            <a:r>
              <a:rPr lang="en-US" sz="1600" b="1" dirty="0">
                <a:solidFill>
                  <a:srgbClr val="2C2E87"/>
                </a:solidFill>
              </a:rPr>
              <a:t>How might we create more space for courageous conversations within the community?</a:t>
            </a:r>
          </a:p>
          <a:p>
            <a:pPr marL="0" indent="0">
              <a:buNone/>
            </a:pPr>
            <a:endParaRPr lang="en-US" sz="1600" b="1" dirty="0">
              <a:solidFill>
                <a:srgbClr val="2C2E87"/>
              </a:solidFill>
            </a:endParaRPr>
          </a:p>
          <a:p>
            <a:pPr marL="0" indent="0">
              <a:buNone/>
            </a:pPr>
            <a:endParaRPr lang="en-US" sz="1600" b="1" dirty="0">
              <a:solidFill>
                <a:srgbClr val="2C2E87"/>
              </a:solidFill>
            </a:endParaRPr>
          </a:p>
          <a:p>
            <a:pPr marL="0" indent="0">
              <a:buNone/>
            </a:pPr>
            <a:endParaRPr lang="en-US" sz="1600" b="1" dirty="0">
              <a:solidFill>
                <a:srgbClr val="2C2E87"/>
              </a:solidFill>
            </a:endParaRPr>
          </a:p>
          <a:p>
            <a:pPr marL="0" indent="0">
              <a:buNone/>
            </a:pPr>
            <a:r>
              <a:rPr lang="en-GB" sz="1800" b="1" i="0" u="none" strike="noStrike" dirty="0">
                <a:solidFill>
                  <a:srgbClr val="E73C6E"/>
                </a:solidFill>
                <a:effectLst/>
                <a:latin typeface="Calibri" panose="020F0502020204030204" pitchFamily="34" charset="0"/>
              </a:rPr>
              <a:t>INCREASING THE STRUCTURAL AGILITY</a:t>
            </a:r>
          </a:p>
          <a:p>
            <a:pPr marL="0" indent="0">
              <a:buNone/>
            </a:pPr>
            <a:r>
              <a:rPr lang="en-US" sz="1600" b="1" dirty="0">
                <a:solidFill>
                  <a:srgbClr val="2C2E87"/>
                </a:solidFill>
              </a:rPr>
              <a:t>How might we increase the structural agility to enable emergence and self-organizing?</a:t>
            </a:r>
          </a:p>
        </p:txBody>
      </p:sp>
      <p:cxnSp>
        <p:nvCxnSpPr>
          <p:cNvPr id="11" name="Straight Connector 10">
            <a:extLst>
              <a:ext uri="{FF2B5EF4-FFF2-40B4-BE49-F238E27FC236}">
                <a16:creationId xmlns:a16="http://schemas.microsoft.com/office/drawing/2014/main" id="{FC12A62B-BC72-297B-5F95-198BBECF7E78}"/>
              </a:ext>
            </a:extLst>
          </p:cNvPr>
          <p:cNvCxnSpPr/>
          <p:nvPr/>
        </p:nvCxnSpPr>
        <p:spPr>
          <a:xfrm>
            <a:off x="4695780" y="1331557"/>
            <a:ext cx="2376000" cy="0"/>
          </a:xfrm>
          <a:prstGeom prst="line">
            <a:avLst/>
          </a:prstGeom>
          <a:ln w="38100">
            <a:solidFill>
              <a:srgbClr val="9CD4D5"/>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D2959F7-006B-C488-CF6A-261D445BB758}"/>
              </a:ext>
            </a:extLst>
          </p:cNvPr>
          <p:cNvSpPr/>
          <p:nvPr/>
        </p:nvSpPr>
        <p:spPr>
          <a:xfrm>
            <a:off x="5734229" y="1155661"/>
            <a:ext cx="361772" cy="351792"/>
          </a:xfrm>
          <a:prstGeom prst="ellipse">
            <a:avLst/>
          </a:prstGeom>
          <a:solidFill>
            <a:srgbClr val="E73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ontent Placeholder 2">
            <a:extLst>
              <a:ext uri="{FF2B5EF4-FFF2-40B4-BE49-F238E27FC236}">
                <a16:creationId xmlns:a16="http://schemas.microsoft.com/office/drawing/2014/main" id="{CC62FF35-D461-4AEE-1C42-A6D9A5FE1A4F}"/>
              </a:ext>
            </a:extLst>
          </p:cNvPr>
          <p:cNvSpPr txBox="1">
            <a:spLocks/>
          </p:cNvSpPr>
          <p:nvPr/>
        </p:nvSpPr>
        <p:spPr>
          <a:xfrm>
            <a:off x="2141658" y="1171525"/>
            <a:ext cx="2616792" cy="35179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E73C6E"/>
                </a:solidFill>
              </a:rPr>
              <a:t>CONVERGENT</a:t>
            </a:r>
          </a:p>
        </p:txBody>
      </p:sp>
      <p:sp>
        <p:nvSpPr>
          <p:cNvPr id="39" name="Content Placeholder 2">
            <a:extLst>
              <a:ext uri="{FF2B5EF4-FFF2-40B4-BE49-F238E27FC236}">
                <a16:creationId xmlns:a16="http://schemas.microsoft.com/office/drawing/2014/main" id="{55D0C637-1B71-AF83-FEDE-049ECE3BDA70}"/>
              </a:ext>
            </a:extLst>
          </p:cNvPr>
          <p:cNvSpPr txBox="1">
            <a:spLocks/>
          </p:cNvSpPr>
          <p:nvPr/>
        </p:nvSpPr>
        <p:spPr>
          <a:xfrm>
            <a:off x="7071780" y="1150146"/>
            <a:ext cx="2616792" cy="35179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E73C6E"/>
                </a:solidFill>
              </a:rPr>
              <a:t>DIVERGENT</a:t>
            </a:r>
          </a:p>
        </p:txBody>
      </p:sp>
      <p:sp>
        <p:nvSpPr>
          <p:cNvPr id="5" name="Content Placeholder 2">
            <a:extLst>
              <a:ext uri="{FF2B5EF4-FFF2-40B4-BE49-F238E27FC236}">
                <a16:creationId xmlns:a16="http://schemas.microsoft.com/office/drawing/2014/main" id="{EF9A2898-0DB9-7596-0B88-A8C219317270}"/>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WHAT QUESTIONS DO WE HOLD?</a:t>
            </a:r>
          </a:p>
        </p:txBody>
      </p:sp>
      <p:sp>
        <p:nvSpPr>
          <p:cNvPr id="2" name="Content Placeholder 2">
            <a:extLst>
              <a:ext uri="{FF2B5EF4-FFF2-40B4-BE49-F238E27FC236}">
                <a16:creationId xmlns:a16="http://schemas.microsoft.com/office/drawing/2014/main" id="{933BC47E-182A-7425-8C2A-5CCE5F32E9CF}"/>
              </a:ext>
            </a:extLst>
          </p:cNvPr>
          <p:cNvSpPr txBox="1">
            <a:spLocks/>
          </p:cNvSpPr>
          <p:nvPr/>
        </p:nvSpPr>
        <p:spPr>
          <a:xfrm>
            <a:off x="1255163" y="2712562"/>
            <a:ext cx="9681674" cy="734063"/>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
        <p:nvSpPr>
          <p:cNvPr id="3" name="Content Placeholder 2">
            <a:extLst>
              <a:ext uri="{FF2B5EF4-FFF2-40B4-BE49-F238E27FC236}">
                <a16:creationId xmlns:a16="http://schemas.microsoft.com/office/drawing/2014/main" id="{571949E2-2880-6C94-B1A5-7E13ACF4812E}"/>
              </a:ext>
            </a:extLst>
          </p:cNvPr>
          <p:cNvSpPr txBox="1">
            <a:spLocks/>
          </p:cNvSpPr>
          <p:nvPr/>
        </p:nvSpPr>
        <p:spPr>
          <a:xfrm>
            <a:off x="1255163" y="4591565"/>
            <a:ext cx="9681674" cy="734063"/>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Tree>
    <p:extLst>
      <p:ext uri="{BB962C8B-B14F-4D97-AF65-F5344CB8AC3E}">
        <p14:creationId xmlns:p14="http://schemas.microsoft.com/office/powerpoint/2010/main" val="188063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lstStyle/>
          <a:p>
            <a:r>
              <a:rPr lang="en-US" b="1" dirty="0">
                <a:solidFill>
                  <a:srgbClr val="E73C6E"/>
                </a:solidFill>
                <a:latin typeface="+mn-lt"/>
              </a:rPr>
              <a:t>What’s next?</a:t>
            </a:r>
            <a:endParaRPr lang="en-GB" b="1" dirty="0">
              <a:solidFill>
                <a:srgbClr val="E73C6E"/>
              </a:solidFill>
              <a:latin typeface="+mn-lt"/>
            </a:endParaRPr>
          </a:p>
        </p:txBody>
      </p:sp>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p:txBody>
          <a:bodyPr>
            <a:normAutofit/>
          </a:bodyPr>
          <a:lstStyle/>
          <a:p>
            <a:pPr marL="0" indent="0">
              <a:buNone/>
            </a:pPr>
            <a:r>
              <a:rPr lang="en-GB" sz="1600" dirty="0"/>
              <a:t>The next stop in our journey is where you come in! Join us for further reflection and sensemaking in how we want to practise the new paradigms in philanthropy, and what structures and formats we would need for this to inspire, challenge and transform philanthropy. </a:t>
            </a:r>
          </a:p>
          <a:p>
            <a:pPr marL="0" indent="0">
              <a:buNone/>
            </a:pPr>
            <a:r>
              <a:rPr lang="en-GB" sz="2400" b="1" dirty="0">
                <a:solidFill>
                  <a:srgbClr val="E73C6E"/>
                </a:solidFill>
              </a:rPr>
              <a:t>Reflection &amp; Sensemaking Station</a:t>
            </a:r>
          </a:p>
          <a:p>
            <a:pPr marL="0" indent="0">
              <a:buNone/>
            </a:pPr>
            <a:r>
              <a:rPr lang="en-GB" sz="2400" dirty="0" err="1">
                <a:solidFill>
                  <a:srgbClr val="E73C6E"/>
                </a:solidFill>
              </a:rPr>
              <a:t>PEXforum</a:t>
            </a:r>
            <a:r>
              <a:rPr lang="en-GB" sz="2400" dirty="0">
                <a:solidFill>
                  <a:srgbClr val="E73C6E"/>
                </a:solidFill>
              </a:rPr>
              <a:t> 2024: Exploration mode on!</a:t>
            </a:r>
          </a:p>
          <a:p>
            <a:pPr marL="0" indent="0">
              <a:buNone/>
            </a:pPr>
            <a:r>
              <a:rPr lang="en-GB" sz="1600" dirty="0"/>
              <a:t>When we started our PEX journey, we knew that all roads lead to…. Rome – so here we are! The European philanthropy infrastructure will meet for the </a:t>
            </a:r>
            <a:r>
              <a:rPr lang="en-GB" sz="1600" b="1" dirty="0" err="1"/>
              <a:t>PEXforum</a:t>
            </a:r>
            <a:r>
              <a:rPr lang="en-GB" sz="1600" b="1" dirty="0"/>
              <a:t> in Rome on 25-26 January 2024</a:t>
            </a:r>
            <a:r>
              <a:rPr lang="en-GB" sz="1600" dirty="0"/>
              <a:t>, to reflect on the key inquiry: </a:t>
            </a:r>
            <a:r>
              <a:rPr lang="en-GB" sz="1600" i="1" dirty="0"/>
              <a:t>From problem-solving to exploring, from knowing to unlearning, from change-making to change-seeking: how can we embrace the </a:t>
            </a:r>
            <a:br>
              <a:rPr lang="en-GB" sz="1600" i="1" dirty="0"/>
            </a:br>
            <a:r>
              <a:rPr lang="en-GB" sz="1600" i="1" dirty="0"/>
              <a:t>new roles of philanthropy infrastructure? </a:t>
            </a:r>
          </a:p>
          <a:p>
            <a:pPr marL="0" indent="0">
              <a:buNone/>
            </a:pPr>
            <a:r>
              <a:rPr lang="en-GB" sz="1600" dirty="0" err="1"/>
              <a:t>PEXforum</a:t>
            </a:r>
            <a:r>
              <a:rPr lang="en-GB" sz="1600" dirty="0"/>
              <a:t> is an innovative space in the philanthropy sector where there is no single stage: every participant is </a:t>
            </a:r>
            <a:br>
              <a:rPr lang="en-GB" sz="1600" dirty="0"/>
            </a:br>
            <a:r>
              <a:rPr lang="en-GB" sz="1600" dirty="0"/>
              <a:t>an active contributor and co-creator. By practicing participatory and interactive methodologies, we will </a:t>
            </a:r>
            <a:br>
              <a:rPr lang="en-GB" sz="1600" dirty="0"/>
            </a:br>
            <a:r>
              <a:rPr lang="en-GB" sz="1600" dirty="0"/>
              <a:t>embark on courageous conversations to learn and unlearn together, challenge and motivate each other </a:t>
            </a:r>
            <a:br>
              <a:rPr lang="en-GB" sz="1600" dirty="0"/>
            </a:br>
            <a:r>
              <a:rPr lang="en-GB" sz="1600" dirty="0"/>
              <a:t>in fireside chats and PEX peer empowerment sessions. We will tap into our collective imagination in a </a:t>
            </a:r>
            <a:br>
              <a:rPr lang="en-GB" sz="1600" dirty="0"/>
            </a:br>
            <a:r>
              <a:rPr lang="en-GB" sz="1600" dirty="0"/>
              <a:t>futures literacy lab, co-create our shared infrastructure in an open space and design the future of the </a:t>
            </a:r>
            <a:br>
              <a:rPr lang="en-GB" sz="1600" dirty="0"/>
            </a:br>
            <a:r>
              <a:rPr lang="en-GB" sz="1600" dirty="0" err="1"/>
              <a:t>PEXcommunity</a:t>
            </a:r>
            <a:r>
              <a:rPr lang="en-GB" sz="1600" dirty="0"/>
              <a:t> together. </a:t>
            </a:r>
          </a:p>
          <a:p>
            <a:pPr marL="0" indent="0">
              <a:buNone/>
            </a:pPr>
            <a:endParaRPr lang="en-US" sz="1800" b="1" dirty="0"/>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5" name="Oval 4">
            <a:hlinkClick r:id="rId3"/>
            <a:extLst>
              <a:ext uri="{FF2B5EF4-FFF2-40B4-BE49-F238E27FC236}">
                <a16:creationId xmlns:a16="http://schemas.microsoft.com/office/drawing/2014/main" id="{AA1E4C56-8540-3663-102C-C5D9FA978E73}"/>
              </a:ext>
            </a:extLst>
          </p:cNvPr>
          <p:cNvSpPr/>
          <p:nvPr/>
        </p:nvSpPr>
        <p:spPr>
          <a:xfrm>
            <a:off x="9900453" y="4553147"/>
            <a:ext cx="2118723" cy="2118723"/>
          </a:xfrm>
          <a:prstGeom prst="ellipse">
            <a:avLst/>
          </a:prstGeom>
          <a:blipFill dpi="0" rotWithShape="1">
            <a:blip r:embed="rId4" cstate="screen">
              <a:extLst>
                <a:ext uri="{28A0092B-C50C-407E-A947-70E740481C1C}">
                  <a14:useLocalDpi xmlns:a14="http://schemas.microsoft.com/office/drawing/2010/main" val="0"/>
                </a:ext>
              </a:extLst>
            </a:blip>
            <a:srcRect/>
            <a:stretch>
              <a:fillRect t="44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ursor outline">
            <a:extLst>
              <a:ext uri="{FF2B5EF4-FFF2-40B4-BE49-F238E27FC236}">
                <a16:creationId xmlns:a16="http://schemas.microsoft.com/office/drawing/2014/main" id="{42A5C02D-C74E-0A24-B72B-5DF5D632CD49}"/>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20340" y="6176963"/>
            <a:ext cx="574250" cy="574250"/>
          </a:xfrm>
          <a:prstGeom prst="rect">
            <a:avLst/>
          </a:prstGeom>
        </p:spPr>
      </p:pic>
      <p:sp>
        <p:nvSpPr>
          <p:cNvPr id="10" name="Content Placeholder 2">
            <a:extLst>
              <a:ext uri="{FF2B5EF4-FFF2-40B4-BE49-F238E27FC236}">
                <a16:creationId xmlns:a16="http://schemas.microsoft.com/office/drawing/2014/main" id="{0C58FA64-BBA0-7001-495E-A4BAADB408B8}"/>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WHAT’S NEXT?</a:t>
            </a:r>
          </a:p>
        </p:txBody>
      </p:sp>
    </p:spTree>
    <p:extLst>
      <p:ext uri="{BB962C8B-B14F-4D97-AF65-F5344CB8AC3E}">
        <p14:creationId xmlns:p14="http://schemas.microsoft.com/office/powerpoint/2010/main" val="3397657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lstStyle/>
          <a:p>
            <a:r>
              <a:rPr lang="en-US" b="1" dirty="0">
                <a:solidFill>
                  <a:srgbClr val="E73C6E"/>
                </a:solidFill>
                <a:latin typeface="+mn-lt"/>
              </a:rPr>
              <a:t>Shared Ownership Station </a:t>
            </a:r>
            <a:endParaRPr lang="en-GB" b="1" dirty="0">
              <a:solidFill>
                <a:srgbClr val="E73C6E"/>
              </a:solidFill>
              <a:latin typeface="+mn-lt"/>
            </a:endParaRPr>
          </a:p>
        </p:txBody>
      </p:sp>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838200" y="1856707"/>
            <a:ext cx="10515600" cy="4835273"/>
          </a:xfrm>
        </p:spPr>
        <p:txBody>
          <a:bodyPr>
            <a:normAutofit/>
          </a:bodyPr>
          <a:lstStyle/>
          <a:p>
            <a:pPr marL="0" indent="0">
              <a:buNone/>
            </a:pPr>
            <a:r>
              <a:rPr lang="en-US" sz="2400" dirty="0">
                <a:solidFill>
                  <a:srgbClr val="E73C6E"/>
                </a:solidFill>
              </a:rPr>
              <a:t>Co-designing the community rhythm in the post-Rome PEX</a:t>
            </a:r>
          </a:p>
          <a:p>
            <a:pPr marL="0" indent="0">
              <a:buNone/>
            </a:pPr>
            <a:r>
              <a:rPr lang="en-US" sz="1600" dirty="0"/>
              <a:t>What is the PEX way going forward, or, rather what are the ways? How will we come as a community? How do we enable </a:t>
            </a:r>
            <a:r>
              <a:rPr lang="en-US" sz="1600" dirty="0" err="1"/>
              <a:t>reflixivity</a:t>
            </a:r>
            <a:r>
              <a:rPr lang="en-US" sz="1600" dirty="0"/>
              <a:t> and learning as a community? How do we support and inspire each other? How do we own our shared infrastructure?</a:t>
            </a:r>
          </a:p>
          <a:p>
            <a:pPr marL="0" indent="0">
              <a:buNone/>
            </a:pPr>
            <a:r>
              <a:rPr lang="en-US" sz="1600" dirty="0"/>
              <a:t>As we referred at the beginning to fractal approaches, we are inspired to see how we can enable unleashing fractal agency at the level of the </a:t>
            </a:r>
            <a:r>
              <a:rPr lang="en-US" sz="1600" dirty="0" err="1"/>
              <a:t>PEXcommunity</a:t>
            </a:r>
            <a:r>
              <a:rPr lang="en-US" sz="1600" dirty="0"/>
              <a:t>:</a:t>
            </a:r>
          </a:p>
          <a:p>
            <a:pPr marL="0" indent="0">
              <a:buNone/>
            </a:pPr>
            <a:r>
              <a:rPr lang="en-US" sz="1600" b="1" i="1" dirty="0"/>
              <a:t>“Fractal agency is based on a recognition that every activity and intervention can contribute to transforming the whole. Fractal approaches to scaling are enactive and recognize that the future is generated day by day, word by word, conversation by conversation, and action by action, rather than through partial and exclusive solutions applied at one scale or another”.</a:t>
            </a:r>
            <a:endParaRPr lang="en-US" sz="1800" b="1" i="1" dirty="0"/>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5" name="Content Placeholder 2">
            <a:extLst>
              <a:ext uri="{FF2B5EF4-FFF2-40B4-BE49-F238E27FC236}">
                <a16:creationId xmlns:a16="http://schemas.microsoft.com/office/drawing/2014/main" id="{647F6826-131D-F4CF-DCDD-4D5D271DA2BE}"/>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SHARED OWNERSHIP STATION</a:t>
            </a:r>
          </a:p>
        </p:txBody>
      </p:sp>
    </p:spTree>
    <p:extLst>
      <p:ext uri="{BB962C8B-B14F-4D97-AF65-F5344CB8AC3E}">
        <p14:creationId xmlns:p14="http://schemas.microsoft.com/office/powerpoint/2010/main" val="1471542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normAutofit/>
          </a:bodyPr>
          <a:lstStyle/>
          <a:p>
            <a:r>
              <a:rPr lang="en-US" sz="3200" b="1" dirty="0" err="1">
                <a:solidFill>
                  <a:srgbClr val="E73C6E"/>
                </a:solidFill>
                <a:latin typeface="+mn-lt"/>
              </a:rPr>
              <a:t>PEXcommunity</a:t>
            </a:r>
            <a:r>
              <a:rPr lang="en-US" sz="3200" b="1" dirty="0">
                <a:solidFill>
                  <a:srgbClr val="E73C6E"/>
                </a:solidFill>
                <a:latin typeface="+mn-lt"/>
              </a:rPr>
              <a:t> canvas: How we translate this into practice?</a:t>
            </a:r>
            <a:endParaRPr lang="en-GB" sz="3200" b="1" dirty="0">
              <a:solidFill>
                <a:srgbClr val="E73C6E"/>
              </a:solidFill>
              <a:latin typeface="+mn-lt"/>
            </a:endParaRP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5" name="Content Placeholder 2">
            <a:extLst>
              <a:ext uri="{FF2B5EF4-FFF2-40B4-BE49-F238E27FC236}">
                <a16:creationId xmlns:a16="http://schemas.microsoft.com/office/drawing/2014/main" id="{2DB601B7-1529-DF4A-78AA-DFD721348784}"/>
              </a:ext>
            </a:extLst>
          </p:cNvPr>
          <p:cNvSpPr>
            <a:spLocks noGrp="1" noRot="1" noMove="1" noResize="1" noEditPoints="1" noAdjustHandles="1" noChangeArrowheads="1" noChangeShapeType="1"/>
          </p:cNvSpPr>
          <p:nvPr>
            <p:ph idx="1"/>
          </p:nvPr>
        </p:nvSpPr>
        <p:spPr>
          <a:xfrm>
            <a:off x="838200" y="1825625"/>
            <a:ext cx="10515600" cy="4351338"/>
          </a:xfrm>
        </p:spPr>
        <p:txBody>
          <a:bodyPr>
            <a:normAutofit/>
          </a:bodyPr>
          <a:lstStyle/>
          <a:p>
            <a:pPr marL="0" indent="0">
              <a:buNone/>
            </a:pPr>
            <a:r>
              <a:rPr lang="en-US" sz="1800" b="1" dirty="0">
                <a:solidFill>
                  <a:srgbClr val="E73C6E"/>
                </a:solidFill>
              </a:rPr>
              <a:t>Vision, purpose &amp; values</a:t>
            </a:r>
            <a:r>
              <a:rPr lang="en-US" sz="1800" b="1" dirty="0"/>
              <a:t>: Where do we want to be?</a:t>
            </a:r>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r>
              <a:rPr lang="en-US" sz="1800" b="1" dirty="0">
                <a:solidFill>
                  <a:srgbClr val="E73C6E"/>
                </a:solidFill>
              </a:rPr>
              <a:t>Rhythm &amp; Practices</a:t>
            </a:r>
            <a:r>
              <a:rPr lang="en-US" sz="1800" b="1" dirty="0"/>
              <a:t>:  What are the ways and formats to learn, co-create and act together? What is our rhythm?</a:t>
            </a:r>
          </a:p>
          <a:p>
            <a:pPr marL="0" indent="0">
              <a:buNone/>
            </a:pPr>
            <a:endParaRPr lang="en-US" sz="1800" b="1" dirty="0"/>
          </a:p>
          <a:p>
            <a:pPr marL="0" indent="0">
              <a:buNone/>
            </a:pPr>
            <a:endParaRPr lang="en-US" sz="1800" b="1" dirty="0"/>
          </a:p>
          <a:p>
            <a:pPr marL="0" indent="0">
              <a:buNone/>
            </a:pPr>
            <a:endParaRPr lang="en-US" sz="1800" b="1" dirty="0"/>
          </a:p>
        </p:txBody>
      </p:sp>
      <p:sp>
        <p:nvSpPr>
          <p:cNvPr id="6" name="Content Placeholder 2">
            <a:extLst>
              <a:ext uri="{FF2B5EF4-FFF2-40B4-BE49-F238E27FC236}">
                <a16:creationId xmlns:a16="http://schemas.microsoft.com/office/drawing/2014/main" id="{F324292C-D74D-DF09-2684-5CFFE0A8D117}"/>
              </a:ext>
            </a:extLst>
          </p:cNvPr>
          <p:cNvSpPr txBox="1">
            <a:spLocks/>
          </p:cNvSpPr>
          <p:nvPr/>
        </p:nvSpPr>
        <p:spPr>
          <a:xfrm>
            <a:off x="838199" y="2204815"/>
            <a:ext cx="9681674" cy="1461331"/>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
        <p:nvSpPr>
          <p:cNvPr id="23" name="Content Placeholder 2">
            <a:extLst>
              <a:ext uri="{FF2B5EF4-FFF2-40B4-BE49-F238E27FC236}">
                <a16:creationId xmlns:a16="http://schemas.microsoft.com/office/drawing/2014/main" id="{B27EC80D-CE4A-EF04-9AD0-A2015837B815}"/>
              </a:ext>
            </a:extLst>
          </p:cNvPr>
          <p:cNvSpPr txBox="1">
            <a:spLocks/>
          </p:cNvSpPr>
          <p:nvPr/>
        </p:nvSpPr>
        <p:spPr>
          <a:xfrm>
            <a:off x="838199" y="4325485"/>
            <a:ext cx="9681674" cy="1461331"/>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
        <p:nvSpPr>
          <p:cNvPr id="3" name="Content Placeholder 2">
            <a:extLst>
              <a:ext uri="{FF2B5EF4-FFF2-40B4-BE49-F238E27FC236}">
                <a16:creationId xmlns:a16="http://schemas.microsoft.com/office/drawing/2014/main" id="{59520656-5D6F-BFA6-C1F6-7201C3A13B1F}"/>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SHARED OWNERSHIP STATION</a:t>
            </a:r>
          </a:p>
        </p:txBody>
      </p:sp>
    </p:spTree>
    <p:extLst>
      <p:ext uri="{BB962C8B-B14F-4D97-AF65-F5344CB8AC3E}">
        <p14:creationId xmlns:p14="http://schemas.microsoft.com/office/powerpoint/2010/main" val="4151562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normAutofit/>
          </a:bodyPr>
          <a:lstStyle/>
          <a:p>
            <a:r>
              <a:rPr lang="en-US" sz="3200" b="1" dirty="0" err="1">
                <a:solidFill>
                  <a:srgbClr val="E73C6E"/>
                </a:solidFill>
                <a:latin typeface="+mn-lt"/>
              </a:rPr>
              <a:t>PEXcommunity</a:t>
            </a:r>
            <a:r>
              <a:rPr lang="en-US" sz="3200" b="1" dirty="0">
                <a:solidFill>
                  <a:srgbClr val="E73C6E"/>
                </a:solidFill>
                <a:latin typeface="+mn-lt"/>
              </a:rPr>
              <a:t> canvas: How we translate this into practice?</a:t>
            </a:r>
            <a:endParaRPr lang="en-GB" sz="3200" b="1" dirty="0">
              <a:solidFill>
                <a:srgbClr val="E73C6E"/>
              </a:solidFill>
              <a:latin typeface="+mn-lt"/>
            </a:endParaRP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5" name="Content Placeholder 2">
            <a:extLst>
              <a:ext uri="{FF2B5EF4-FFF2-40B4-BE49-F238E27FC236}">
                <a16:creationId xmlns:a16="http://schemas.microsoft.com/office/drawing/2014/main" id="{2DB601B7-1529-DF4A-78AA-DFD721348784}"/>
              </a:ext>
            </a:extLst>
          </p:cNvPr>
          <p:cNvSpPr>
            <a:spLocks noGrp="1" noRot="1" noMove="1" noResize="1" noEditPoints="1" noAdjustHandles="1" noChangeArrowheads="1" noChangeShapeType="1"/>
          </p:cNvSpPr>
          <p:nvPr>
            <p:ph idx="1"/>
          </p:nvPr>
        </p:nvSpPr>
        <p:spPr>
          <a:xfrm>
            <a:off x="838200" y="1825625"/>
            <a:ext cx="10515600" cy="4351338"/>
          </a:xfrm>
        </p:spPr>
        <p:txBody>
          <a:bodyPr>
            <a:normAutofit/>
          </a:bodyPr>
          <a:lstStyle/>
          <a:p>
            <a:pPr marL="0" indent="0">
              <a:buNone/>
            </a:pPr>
            <a:r>
              <a:rPr lang="en-US" sz="1800" b="1" dirty="0">
                <a:solidFill>
                  <a:srgbClr val="E73C6E"/>
                </a:solidFill>
              </a:rPr>
              <a:t>Governance &amp; Leadership</a:t>
            </a:r>
            <a:r>
              <a:rPr lang="en-US" sz="1800" b="1" dirty="0"/>
              <a:t>: How do we imagine collective governance and shared ownership in practice?</a:t>
            </a:r>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r>
              <a:rPr lang="en-US" sz="1800" b="1" dirty="0">
                <a:solidFill>
                  <a:srgbClr val="E73C6E"/>
                </a:solidFill>
              </a:rPr>
              <a:t>Financial sustainability</a:t>
            </a:r>
            <a:r>
              <a:rPr lang="en-US" sz="1800" b="1" dirty="0"/>
              <a:t>: What is our financing model for the </a:t>
            </a:r>
            <a:r>
              <a:rPr lang="en-US" sz="1800" b="1" dirty="0" err="1"/>
              <a:t>PEXcommunity</a:t>
            </a:r>
            <a:r>
              <a:rPr lang="en-US" sz="1800" b="1" dirty="0"/>
              <a:t> to be free and </a:t>
            </a:r>
            <a:br>
              <a:rPr lang="en-US" sz="1800" b="1" dirty="0"/>
            </a:br>
            <a:r>
              <a:rPr lang="en-US" sz="1800" b="1" dirty="0"/>
              <a:t>independent and being able to focus on our long-term vision? </a:t>
            </a:r>
          </a:p>
          <a:p>
            <a:pPr marL="0" indent="0">
              <a:buNone/>
            </a:pPr>
            <a:endParaRPr lang="en-US" sz="1800" b="1" dirty="0"/>
          </a:p>
          <a:p>
            <a:pPr marL="0" indent="0">
              <a:buNone/>
            </a:pPr>
            <a:endParaRPr lang="en-US" sz="1800" b="1" dirty="0"/>
          </a:p>
          <a:p>
            <a:pPr marL="0" indent="0">
              <a:buNone/>
            </a:pPr>
            <a:endParaRPr lang="en-US" sz="1800" b="1" dirty="0"/>
          </a:p>
        </p:txBody>
      </p:sp>
      <p:sp>
        <p:nvSpPr>
          <p:cNvPr id="6" name="Content Placeholder 2">
            <a:extLst>
              <a:ext uri="{FF2B5EF4-FFF2-40B4-BE49-F238E27FC236}">
                <a16:creationId xmlns:a16="http://schemas.microsoft.com/office/drawing/2014/main" id="{F324292C-D74D-DF09-2684-5CFFE0A8D117}"/>
              </a:ext>
            </a:extLst>
          </p:cNvPr>
          <p:cNvSpPr txBox="1">
            <a:spLocks/>
          </p:cNvSpPr>
          <p:nvPr/>
        </p:nvSpPr>
        <p:spPr>
          <a:xfrm>
            <a:off x="838199" y="2204815"/>
            <a:ext cx="9681674" cy="1461331"/>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
        <p:nvSpPr>
          <p:cNvPr id="23" name="Content Placeholder 2">
            <a:extLst>
              <a:ext uri="{FF2B5EF4-FFF2-40B4-BE49-F238E27FC236}">
                <a16:creationId xmlns:a16="http://schemas.microsoft.com/office/drawing/2014/main" id="{B27EC80D-CE4A-EF04-9AD0-A2015837B815}"/>
              </a:ext>
            </a:extLst>
          </p:cNvPr>
          <p:cNvSpPr txBox="1">
            <a:spLocks/>
          </p:cNvSpPr>
          <p:nvPr/>
        </p:nvSpPr>
        <p:spPr>
          <a:xfrm>
            <a:off x="838199" y="4325485"/>
            <a:ext cx="9681674" cy="1461331"/>
          </a:xfrm>
          <a:prstGeom prst="rect">
            <a:avLst/>
          </a:prstGeom>
          <a:solidFill>
            <a:srgbClr val="9CD4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Insert text here</a:t>
            </a:r>
          </a:p>
          <a:p>
            <a:pPr marL="0" indent="0">
              <a:buFont typeface="Arial" panose="020B0604020202020204" pitchFamily="34" charset="0"/>
              <a:buNone/>
            </a:pPr>
            <a:endParaRPr lang="en-US" sz="1800" b="1" dirty="0"/>
          </a:p>
        </p:txBody>
      </p:sp>
      <p:sp>
        <p:nvSpPr>
          <p:cNvPr id="3" name="Content Placeholder 2">
            <a:extLst>
              <a:ext uri="{FF2B5EF4-FFF2-40B4-BE49-F238E27FC236}">
                <a16:creationId xmlns:a16="http://schemas.microsoft.com/office/drawing/2014/main" id="{C822980D-2EDC-75F2-0DA3-69AB0976B62D}"/>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SHARED OWNERSHIP STATION</a:t>
            </a:r>
          </a:p>
        </p:txBody>
      </p:sp>
    </p:spTree>
    <p:extLst>
      <p:ext uri="{BB962C8B-B14F-4D97-AF65-F5344CB8AC3E}">
        <p14:creationId xmlns:p14="http://schemas.microsoft.com/office/powerpoint/2010/main" val="416984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838200" y="1253331"/>
            <a:ext cx="10515600" cy="686564"/>
          </a:xfrm>
        </p:spPr>
        <p:txBody>
          <a:bodyPr>
            <a:normAutofit/>
          </a:bodyPr>
          <a:lstStyle/>
          <a:p>
            <a:pPr marL="0" indent="0">
              <a:buNone/>
            </a:pPr>
            <a:r>
              <a:rPr lang="en-US" sz="1800" b="1" dirty="0"/>
              <a:t>We invite you to jointly generate the future by confiding in and tapping into the caring and courageous environment of PEX. Let’s practice new paradigms in philanthropy together. </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29" name="Content Placeholder 2">
            <a:extLst>
              <a:ext uri="{FF2B5EF4-FFF2-40B4-BE49-F238E27FC236}">
                <a16:creationId xmlns:a16="http://schemas.microsoft.com/office/drawing/2014/main" id="{C045432B-F283-1C1C-DC78-4E320849FA8D}"/>
              </a:ext>
            </a:extLst>
          </p:cNvPr>
          <p:cNvSpPr txBox="1">
            <a:spLocks/>
          </p:cNvSpPr>
          <p:nvPr/>
        </p:nvSpPr>
        <p:spPr>
          <a:xfrm>
            <a:off x="104686" y="6277560"/>
            <a:ext cx="3854866" cy="2256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b="1" i="1" dirty="0"/>
              <a:t>Visual from Community Weaving Framework (Together Institute)</a:t>
            </a:r>
          </a:p>
        </p:txBody>
      </p:sp>
      <p:pic>
        <p:nvPicPr>
          <p:cNvPr id="1026" name="Picture 2">
            <a:extLst>
              <a:ext uri="{FF2B5EF4-FFF2-40B4-BE49-F238E27FC236}">
                <a16:creationId xmlns:a16="http://schemas.microsoft.com/office/drawing/2014/main" id="{D1224180-03CA-5ADE-CB08-43FDDCF8ED4F}"/>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427007" y="1926222"/>
            <a:ext cx="6645290" cy="367844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DAEC455-73B0-5E7F-4FF1-089BC8D18279}"/>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WHAT QUESTIONS DO WE HOLD?</a:t>
            </a:r>
          </a:p>
        </p:txBody>
      </p:sp>
    </p:spTree>
    <p:extLst>
      <p:ext uri="{BB962C8B-B14F-4D97-AF65-F5344CB8AC3E}">
        <p14:creationId xmlns:p14="http://schemas.microsoft.com/office/powerpoint/2010/main" val="2594076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5B533FB1-0079-F4F4-9F09-EC211DF94BD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582401"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lstStyle/>
          <a:p>
            <a:r>
              <a:rPr lang="en-US" b="1" dirty="0">
                <a:solidFill>
                  <a:srgbClr val="E73C6E"/>
                </a:solidFill>
                <a:latin typeface="+mn-lt"/>
              </a:rPr>
              <a:t>PEX core team</a:t>
            </a:r>
            <a:endParaRPr lang="en-GB" b="1" dirty="0">
              <a:solidFill>
                <a:srgbClr val="E73C6E"/>
              </a:solidFill>
              <a:latin typeface="+mn-lt"/>
            </a:endParaRPr>
          </a:p>
        </p:txBody>
      </p:sp>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3663217" y="4170290"/>
            <a:ext cx="6629635" cy="2279041"/>
          </a:xfrm>
        </p:spPr>
        <p:txBody>
          <a:bodyPr numCol="2">
            <a:normAutofit/>
          </a:bodyPr>
          <a:lstStyle/>
          <a:p>
            <a:pPr marL="0" indent="0" algn="ctr">
              <a:buNone/>
            </a:pPr>
            <a:endParaRPr lang="en-US" sz="1800" b="1" dirty="0">
              <a:solidFill>
                <a:srgbClr val="E73C6E"/>
              </a:solidFill>
            </a:endParaRPr>
          </a:p>
          <a:p>
            <a:pPr marL="0" indent="0" algn="ctr">
              <a:buNone/>
            </a:pPr>
            <a:endParaRPr lang="en-US" sz="1800" b="1" dirty="0">
              <a:solidFill>
                <a:srgbClr val="E73C6E"/>
              </a:solidFill>
            </a:endParaRPr>
          </a:p>
          <a:p>
            <a:pPr marL="0" indent="0" algn="ctr">
              <a:buNone/>
            </a:pPr>
            <a:endParaRPr lang="en-US" sz="1800" b="1" dirty="0">
              <a:solidFill>
                <a:srgbClr val="E73C6E"/>
              </a:solidFill>
            </a:endParaRPr>
          </a:p>
          <a:p>
            <a:pPr marL="0" indent="0">
              <a:buNone/>
            </a:pPr>
            <a:endParaRPr lang="en-US" sz="1800" b="1" dirty="0"/>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6" name="Oval 5">
            <a:extLst>
              <a:ext uri="{FF2B5EF4-FFF2-40B4-BE49-F238E27FC236}">
                <a16:creationId xmlns:a16="http://schemas.microsoft.com/office/drawing/2014/main" id="{FEB19227-9092-042F-9737-72950AFF209E}"/>
              </a:ext>
            </a:extLst>
          </p:cNvPr>
          <p:cNvSpPr/>
          <p:nvPr/>
        </p:nvSpPr>
        <p:spPr>
          <a:xfrm>
            <a:off x="4808532" y="3900740"/>
            <a:ext cx="1080000" cy="1080000"/>
          </a:xfrm>
          <a:prstGeom prst="ellipse">
            <a:avLst/>
          </a:prstGeom>
          <a:blipFill dpi="0" rotWithShape="1">
            <a:blip r:embed="rId4" cstate="screen">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EB953916-FB00-2DB5-A92B-05648E759233}"/>
              </a:ext>
            </a:extLst>
          </p:cNvPr>
          <p:cNvSpPr/>
          <p:nvPr/>
        </p:nvSpPr>
        <p:spPr>
          <a:xfrm>
            <a:off x="2591500" y="3900740"/>
            <a:ext cx="1080000" cy="1080000"/>
          </a:xfrm>
          <a:prstGeom prst="ellipse">
            <a:avLst/>
          </a:prstGeom>
          <a:blipFill dpi="0" rotWithShape="1">
            <a:blip r:embed="rId5" cstate="screen">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C48EB1EC-16D1-A5F0-CB21-AEEBAF9BEEC9}"/>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CONTACT</a:t>
            </a:r>
          </a:p>
        </p:txBody>
      </p:sp>
      <p:pic>
        <p:nvPicPr>
          <p:cNvPr id="12" name="Picture 11" descr="A person smiling in front of a green bush&#10;&#10;Description automatically generated">
            <a:extLst>
              <a:ext uri="{FF2B5EF4-FFF2-40B4-BE49-F238E27FC236}">
                <a16:creationId xmlns:a16="http://schemas.microsoft.com/office/drawing/2014/main" id="{847A5760-3EE5-D2D7-895A-2155B6118B5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986638" y="3900412"/>
            <a:ext cx="1080000" cy="1080000"/>
          </a:xfrm>
          <a:prstGeom prst="rect">
            <a:avLst/>
          </a:prstGeom>
        </p:spPr>
      </p:pic>
      <p:pic>
        <p:nvPicPr>
          <p:cNvPr id="14" name="Picture 13" descr="A close-up of a person&#10;&#10;Description automatically generated">
            <a:extLst>
              <a:ext uri="{FF2B5EF4-FFF2-40B4-BE49-F238E27FC236}">
                <a16:creationId xmlns:a16="http://schemas.microsoft.com/office/drawing/2014/main" id="{B76DBE66-8DA1-6486-A32A-9AEB2749576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063127" y="1608488"/>
            <a:ext cx="1080000" cy="1080000"/>
          </a:xfrm>
          <a:prstGeom prst="rect">
            <a:avLst/>
          </a:prstGeom>
        </p:spPr>
      </p:pic>
      <p:pic>
        <p:nvPicPr>
          <p:cNvPr id="16" name="Picture 15" descr="A person with long hair wearing a black shirt&#10;&#10;Description automatically generated">
            <a:extLst>
              <a:ext uri="{FF2B5EF4-FFF2-40B4-BE49-F238E27FC236}">
                <a16:creationId xmlns:a16="http://schemas.microsoft.com/office/drawing/2014/main" id="{D9A40D3A-D077-1C6D-2D08-62FEAB2BDD8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681236" y="1608488"/>
            <a:ext cx="1080000" cy="1080000"/>
          </a:xfrm>
          <a:prstGeom prst="rect">
            <a:avLst/>
          </a:prstGeom>
        </p:spPr>
      </p:pic>
      <p:pic>
        <p:nvPicPr>
          <p:cNvPr id="18" name="Picture 17" descr="A person smiling at camera&#10;&#10;Description automatically generated">
            <a:extLst>
              <a:ext uri="{FF2B5EF4-FFF2-40B4-BE49-F238E27FC236}">
                <a16:creationId xmlns:a16="http://schemas.microsoft.com/office/drawing/2014/main" id="{26BD6924-4E0C-FC58-989E-7AEB5C996DDA}"/>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935828" y="1608488"/>
            <a:ext cx="1080000" cy="1080000"/>
          </a:xfrm>
          <a:prstGeom prst="rect">
            <a:avLst/>
          </a:prstGeom>
        </p:spPr>
      </p:pic>
      <p:pic>
        <p:nvPicPr>
          <p:cNvPr id="20" name="Picture 19" descr="A person with blonde hair wearing glasses&#10;&#10;Description automatically generated">
            <a:extLst>
              <a:ext uri="{FF2B5EF4-FFF2-40B4-BE49-F238E27FC236}">
                <a16:creationId xmlns:a16="http://schemas.microsoft.com/office/drawing/2014/main" id="{2771AD81-5F8B-FBDD-767B-E7A3FA3666C0}"/>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9030824" y="3895455"/>
            <a:ext cx="1080000" cy="1080000"/>
          </a:xfrm>
          <a:prstGeom prst="rect">
            <a:avLst/>
          </a:prstGeom>
        </p:spPr>
      </p:pic>
      <p:pic>
        <p:nvPicPr>
          <p:cNvPr id="22" name="Picture 21" descr="A person wearing glasses smiling&#10;&#10;Description automatically generated">
            <a:extLst>
              <a:ext uri="{FF2B5EF4-FFF2-40B4-BE49-F238E27FC236}">
                <a16:creationId xmlns:a16="http://schemas.microsoft.com/office/drawing/2014/main" id="{4DA7E823-DEC3-7DA9-E001-5B233FC1E7E3}"/>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4808532" y="1608488"/>
            <a:ext cx="1080000" cy="1080000"/>
          </a:xfrm>
          <a:prstGeom prst="rect">
            <a:avLst/>
          </a:prstGeom>
        </p:spPr>
      </p:pic>
      <p:sp>
        <p:nvSpPr>
          <p:cNvPr id="24" name="TextBox 23">
            <a:extLst>
              <a:ext uri="{FF2B5EF4-FFF2-40B4-BE49-F238E27FC236}">
                <a16:creationId xmlns:a16="http://schemas.microsoft.com/office/drawing/2014/main" id="{7BBB1E42-964D-EEB8-7908-FAE796B5C82C}"/>
              </a:ext>
            </a:extLst>
          </p:cNvPr>
          <p:cNvSpPr txBox="1"/>
          <p:nvPr/>
        </p:nvSpPr>
        <p:spPr>
          <a:xfrm>
            <a:off x="79359" y="5212248"/>
            <a:ext cx="6096000" cy="938719"/>
          </a:xfrm>
          <a:prstGeom prst="rect">
            <a:avLst/>
          </a:prstGeom>
          <a:noFill/>
        </p:spPr>
        <p:txBody>
          <a:bodyPr wrap="square">
            <a:spAutoFit/>
          </a:bodyPr>
          <a:lstStyle/>
          <a:p>
            <a:pPr marL="0" indent="0" algn="ctr">
              <a:spcBef>
                <a:spcPts val="600"/>
              </a:spcBef>
              <a:buFont typeface="Arial" panose="020B0604020202020204" pitchFamily="34" charset="0"/>
              <a:buNone/>
            </a:pPr>
            <a:r>
              <a:rPr lang="en-US" sz="1500" b="1" dirty="0">
                <a:solidFill>
                  <a:srgbClr val="E73C6E"/>
                </a:solidFill>
              </a:rPr>
              <a:t>Alina Shenfeldt</a:t>
            </a:r>
          </a:p>
          <a:p>
            <a:pPr marL="0" indent="0" algn="ctr">
              <a:spcBef>
                <a:spcPts val="600"/>
              </a:spcBef>
              <a:buFont typeface="Arial" panose="020B0604020202020204" pitchFamily="34" charset="0"/>
              <a:buNone/>
            </a:pPr>
            <a:r>
              <a:rPr lang="en-US" sz="1500" dirty="0">
                <a:solidFill>
                  <a:srgbClr val="E73C6E"/>
                </a:solidFill>
              </a:rPr>
              <a:t>Philea</a:t>
            </a:r>
          </a:p>
          <a:p>
            <a:pPr marL="0" indent="0" algn="ctr">
              <a:spcBef>
                <a:spcPts val="600"/>
              </a:spcBef>
              <a:buNone/>
            </a:pPr>
            <a:r>
              <a:rPr lang="en-US" sz="1500" u="sng" dirty="0">
                <a:solidFill>
                  <a:srgbClr val="E73C6E"/>
                </a:solidFill>
              </a:rPr>
              <a:t>alina.shendfeldt@philea.eu</a:t>
            </a:r>
          </a:p>
        </p:txBody>
      </p:sp>
      <p:sp>
        <p:nvSpPr>
          <p:cNvPr id="25" name="TextBox 24">
            <a:extLst>
              <a:ext uri="{FF2B5EF4-FFF2-40B4-BE49-F238E27FC236}">
                <a16:creationId xmlns:a16="http://schemas.microsoft.com/office/drawing/2014/main" id="{7DB798D9-ECB7-1FF7-AD17-35095E4CE10C}"/>
              </a:ext>
            </a:extLst>
          </p:cNvPr>
          <p:cNvSpPr txBox="1"/>
          <p:nvPr/>
        </p:nvSpPr>
        <p:spPr>
          <a:xfrm>
            <a:off x="2162002" y="2881745"/>
            <a:ext cx="2118468" cy="630942"/>
          </a:xfrm>
          <a:prstGeom prst="rect">
            <a:avLst/>
          </a:prstGeom>
          <a:noFill/>
        </p:spPr>
        <p:txBody>
          <a:bodyPr wrap="square">
            <a:spAutoFit/>
          </a:bodyPr>
          <a:lstStyle/>
          <a:p>
            <a:pPr marL="0" indent="0" algn="ctr">
              <a:spcBef>
                <a:spcPts val="600"/>
              </a:spcBef>
              <a:buFont typeface="Arial" panose="020B0604020202020204" pitchFamily="34" charset="0"/>
              <a:buNone/>
            </a:pPr>
            <a:r>
              <a:rPr lang="en-US" sz="1500" b="1" dirty="0">
                <a:solidFill>
                  <a:srgbClr val="E73C6E"/>
                </a:solidFill>
              </a:rPr>
              <a:t>Birce Altay</a:t>
            </a:r>
          </a:p>
          <a:p>
            <a:pPr marL="0" indent="0" algn="ctr">
              <a:spcBef>
                <a:spcPts val="600"/>
              </a:spcBef>
              <a:buFont typeface="Arial" panose="020B0604020202020204" pitchFamily="34" charset="0"/>
              <a:buNone/>
            </a:pPr>
            <a:r>
              <a:rPr lang="en-US" sz="1500" dirty="0">
                <a:solidFill>
                  <a:srgbClr val="E73C6E"/>
                </a:solidFill>
              </a:rPr>
              <a:t>TÜSEV</a:t>
            </a:r>
            <a:endParaRPr lang="en-US" sz="1500" u="sng" dirty="0">
              <a:solidFill>
                <a:srgbClr val="E73C6E"/>
              </a:solidFill>
            </a:endParaRPr>
          </a:p>
        </p:txBody>
      </p:sp>
      <p:sp>
        <p:nvSpPr>
          <p:cNvPr id="26" name="TextBox 25">
            <a:extLst>
              <a:ext uri="{FF2B5EF4-FFF2-40B4-BE49-F238E27FC236}">
                <a16:creationId xmlns:a16="http://schemas.microsoft.com/office/drawing/2014/main" id="{82115C7F-CD35-13FF-33D9-AAA419EED285}"/>
              </a:ext>
            </a:extLst>
          </p:cNvPr>
          <p:cNvSpPr txBox="1"/>
          <p:nvPr/>
        </p:nvSpPr>
        <p:spPr>
          <a:xfrm>
            <a:off x="4295193" y="2870002"/>
            <a:ext cx="2118468" cy="630942"/>
          </a:xfrm>
          <a:prstGeom prst="rect">
            <a:avLst/>
          </a:prstGeom>
          <a:noFill/>
        </p:spPr>
        <p:txBody>
          <a:bodyPr wrap="square">
            <a:spAutoFit/>
          </a:bodyPr>
          <a:lstStyle/>
          <a:p>
            <a:pPr marL="0" indent="0" algn="ctr">
              <a:spcBef>
                <a:spcPts val="600"/>
              </a:spcBef>
              <a:buFont typeface="Arial" panose="020B0604020202020204" pitchFamily="34" charset="0"/>
              <a:buNone/>
            </a:pPr>
            <a:r>
              <a:rPr lang="en-US" sz="1500" b="1" dirty="0">
                <a:solidFill>
                  <a:srgbClr val="E73C6E"/>
                </a:solidFill>
              </a:rPr>
              <a:t>Vinzenz Himmighofen</a:t>
            </a:r>
          </a:p>
          <a:p>
            <a:pPr marL="0" indent="0" algn="ctr">
              <a:spcBef>
                <a:spcPts val="600"/>
              </a:spcBef>
              <a:buFont typeface="Arial" panose="020B0604020202020204" pitchFamily="34" charset="0"/>
              <a:buNone/>
            </a:pPr>
            <a:r>
              <a:rPr lang="en-US" sz="1500" dirty="0" err="1">
                <a:solidFill>
                  <a:srgbClr val="E73C6E"/>
                </a:solidFill>
              </a:rPr>
              <a:t>iac</a:t>
            </a:r>
            <a:r>
              <a:rPr lang="en-US" sz="1500" dirty="0">
                <a:solidFill>
                  <a:srgbClr val="E73C6E"/>
                </a:solidFill>
              </a:rPr>
              <a:t> Berlin</a:t>
            </a:r>
            <a:endParaRPr lang="en-US" sz="1500" u="sng" dirty="0">
              <a:solidFill>
                <a:srgbClr val="E73C6E"/>
              </a:solidFill>
            </a:endParaRPr>
          </a:p>
        </p:txBody>
      </p:sp>
      <p:sp>
        <p:nvSpPr>
          <p:cNvPr id="27" name="TextBox 26">
            <a:extLst>
              <a:ext uri="{FF2B5EF4-FFF2-40B4-BE49-F238E27FC236}">
                <a16:creationId xmlns:a16="http://schemas.microsoft.com/office/drawing/2014/main" id="{A1B54BAA-152E-80D3-EAA5-BC60AD557992}"/>
              </a:ext>
            </a:extLst>
          </p:cNvPr>
          <p:cNvSpPr txBox="1"/>
          <p:nvPr/>
        </p:nvSpPr>
        <p:spPr>
          <a:xfrm>
            <a:off x="6426514" y="2859701"/>
            <a:ext cx="2118468" cy="630942"/>
          </a:xfrm>
          <a:prstGeom prst="rect">
            <a:avLst/>
          </a:prstGeom>
          <a:noFill/>
        </p:spPr>
        <p:txBody>
          <a:bodyPr wrap="square">
            <a:spAutoFit/>
          </a:bodyPr>
          <a:lstStyle/>
          <a:p>
            <a:pPr marL="0" indent="0" algn="ctr">
              <a:spcBef>
                <a:spcPts val="600"/>
              </a:spcBef>
              <a:buFont typeface="Arial" panose="020B0604020202020204" pitchFamily="34" charset="0"/>
              <a:buNone/>
            </a:pPr>
            <a:r>
              <a:rPr lang="en-US" sz="1500" b="1" dirty="0">
                <a:solidFill>
                  <a:srgbClr val="E73C6E"/>
                </a:solidFill>
              </a:rPr>
              <a:t>Francesca Mereta</a:t>
            </a:r>
          </a:p>
          <a:p>
            <a:pPr marL="0" indent="0" algn="ctr">
              <a:spcBef>
                <a:spcPts val="600"/>
              </a:spcBef>
              <a:buFont typeface="Arial" panose="020B0604020202020204" pitchFamily="34" charset="0"/>
              <a:buNone/>
            </a:pPr>
            <a:r>
              <a:rPr lang="en-US" sz="1500" dirty="0" err="1">
                <a:solidFill>
                  <a:srgbClr val="E73C6E"/>
                </a:solidFill>
              </a:rPr>
              <a:t>Assifero</a:t>
            </a:r>
            <a:endParaRPr lang="en-US" sz="1500" u="sng" dirty="0">
              <a:solidFill>
                <a:srgbClr val="E73C6E"/>
              </a:solidFill>
            </a:endParaRPr>
          </a:p>
        </p:txBody>
      </p:sp>
      <p:sp>
        <p:nvSpPr>
          <p:cNvPr id="28" name="TextBox 27">
            <a:extLst>
              <a:ext uri="{FF2B5EF4-FFF2-40B4-BE49-F238E27FC236}">
                <a16:creationId xmlns:a16="http://schemas.microsoft.com/office/drawing/2014/main" id="{961F5CFD-74A0-F70D-996A-C7DB582C9BB2}"/>
              </a:ext>
            </a:extLst>
          </p:cNvPr>
          <p:cNvSpPr txBox="1"/>
          <p:nvPr/>
        </p:nvSpPr>
        <p:spPr>
          <a:xfrm>
            <a:off x="8511590" y="2859701"/>
            <a:ext cx="2118468" cy="630942"/>
          </a:xfrm>
          <a:prstGeom prst="rect">
            <a:avLst/>
          </a:prstGeom>
          <a:noFill/>
        </p:spPr>
        <p:txBody>
          <a:bodyPr wrap="square">
            <a:spAutoFit/>
          </a:bodyPr>
          <a:lstStyle/>
          <a:p>
            <a:pPr marL="0" indent="0" algn="ctr">
              <a:spcBef>
                <a:spcPts val="600"/>
              </a:spcBef>
              <a:buFont typeface="Arial" panose="020B0604020202020204" pitchFamily="34" charset="0"/>
              <a:buNone/>
            </a:pPr>
            <a:r>
              <a:rPr lang="en-US" sz="1500" b="1" dirty="0">
                <a:solidFill>
                  <a:srgbClr val="E73C6E"/>
                </a:solidFill>
              </a:rPr>
              <a:t>Alina Porumb</a:t>
            </a:r>
          </a:p>
          <a:p>
            <a:pPr marL="0" indent="0" algn="ctr">
              <a:spcBef>
                <a:spcPts val="600"/>
              </a:spcBef>
              <a:buFont typeface="Arial" panose="020B0604020202020204" pitchFamily="34" charset="0"/>
              <a:buNone/>
            </a:pPr>
            <a:r>
              <a:rPr lang="en-US" sz="1500" dirty="0">
                <a:solidFill>
                  <a:srgbClr val="E73C6E"/>
                </a:solidFill>
              </a:rPr>
              <a:t>Inspire</a:t>
            </a:r>
            <a:endParaRPr lang="en-US" sz="1500" u="sng" dirty="0">
              <a:solidFill>
                <a:srgbClr val="E73C6E"/>
              </a:solidFill>
            </a:endParaRPr>
          </a:p>
        </p:txBody>
      </p:sp>
      <p:sp>
        <p:nvSpPr>
          <p:cNvPr id="29" name="TextBox 28">
            <a:extLst>
              <a:ext uri="{FF2B5EF4-FFF2-40B4-BE49-F238E27FC236}">
                <a16:creationId xmlns:a16="http://schemas.microsoft.com/office/drawing/2014/main" id="{BE93C997-48E5-0A99-8A88-9EDB99194A8E}"/>
              </a:ext>
            </a:extLst>
          </p:cNvPr>
          <p:cNvSpPr txBox="1"/>
          <p:nvPr/>
        </p:nvSpPr>
        <p:spPr>
          <a:xfrm>
            <a:off x="6467404" y="5216637"/>
            <a:ext cx="2118468" cy="630942"/>
          </a:xfrm>
          <a:prstGeom prst="rect">
            <a:avLst/>
          </a:prstGeom>
          <a:noFill/>
        </p:spPr>
        <p:txBody>
          <a:bodyPr wrap="square">
            <a:spAutoFit/>
          </a:bodyPr>
          <a:lstStyle/>
          <a:p>
            <a:pPr marL="0" indent="0" algn="ctr">
              <a:spcBef>
                <a:spcPts val="600"/>
              </a:spcBef>
              <a:buFont typeface="Arial" panose="020B0604020202020204" pitchFamily="34" charset="0"/>
              <a:buNone/>
            </a:pPr>
            <a:r>
              <a:rPr lang="en-US" sz="1500" b="1" dirty="0">
                <a:solidFill>
                  <a:srgbClr val="E73C6E"/>
                </a:solidFill>
              </a:rPr>
              <a:t>Alexandra Stef</a:t>
            </a:r>
          </a:p>
          <a:p>
            <a:pPr marL="0" indent="0" algn="ctr">
              <a:spcBef>
                <a:spcPts val="600"/>
              </a:spcBef>
              <a:buFont typeface="Arial" panose="020B0604020202020204" pitchFamily="34" charset="0"/>
              <a:buNone/>
            </a:pPr>
            <a:r>
              <a:rPr lang="en-US" sz="1500" dirty="0">
                <a:solidFill>
                  <a:srgbClr val="E73C6E"/>
                </a:solidFill>
              </a:rPr>
              <a:t>Inspire</a:t>
            </a:r>
            <a:endParaRPr lang="en-US" sz="1500" u="sng" dirty="0">
              <a:solidFill>
                <a:srgbClr val="E73C6E"/>
              </a:solidFill>
            </a:endParaRPr>
          </a:p>
        </p:txBody>
      </p:sp>
      <p:sp>
        <p:nvSpPr>
          <p:cNvPr id="30" name="TextBox 29">
            <a:extLst>
              <a:ext uri="{FF2B5EF4-FFF2-40B4-BE49-F238E27FC236}">
                <a16:creationId xmlns:a16="http://schemas.microsoft.com/office/drawing/2014/main" id="{E8D3866F-BAEA-D7A4-0317-F9423B9642A0}"/>
              </a:ext>
            </a:extLst>
          </p:cNvPr>
          <p:cNvSpPr txBox="1"/>
          <p:nvPr/>
        </p:nvSpPr>
        <p:spPr>
          <a:xfrm>
            <a:off x="8511590" y="5212248"/>
            <a:ext cx="2118468" cy="861774"/>
          </a:xfrm>
          <a:prstGeom prst="rect">
            <a:avLst/>
          </a:prstGeom>
          <a:noFill/>
        </p:spPr>
        <p:txBody>
          <a:bodyPr wrap="square">
            <a:spAutoFit/>
          </a:bodyPr>
          <a:lstStyle/>
          <a:p>
            <a:pPr marL="0" indent="0" algn="ctr">
              <a:spcBef>
                <a:spcPts val="600"/>
              </a:spcBef>
              <a:buFont typeface="Arial" panose="020B0604020202020204" pitchFamily="34" charset="0"/>
              <a:buNone/>
            </a:pPr>
            <a:r>
              <a:rPr lang="en-US" sz="1500" b="1" dirty="0">
                <a:solidFill>
                  <a:srgbClr val="E73C6E"/>
                </a:solidFill>
              </a:rPr>
              <a:t>Olga Tarasov</a:t>
            </a:r>
          </a:p>
          <a:p>
            <a:pPr marL="0" indent="0" algn="ctr">
              <a:spcBef>
                <a:spcPts val="600"/>
              </a:spcBef>
              <a:buFont typeface="Arial" panose="020B0604020202020204" pitchFamily="34" charset="0"/>
              <a:buNone/>
            </a:pPr>
            <a:r>
              <a:rPr lang="en-US" sz="1500" dirty="0">
                <a:solidFill>
                  <a:srgbClr val="E73C6E"/>
                </a:solidFill>
              </a:rPr>
              <a:t>Rockefeller Philanthropy Advisors</a:t>
            </a:r>
            <a:endParaRPr lang="en-US" sz="1500" u="sng" dirty="0">
              <a:solidFill>
                <a:srgbClr val="E73C6E"/>
              </a:solidFill>
            </a:endParaRPr>
          </a:p>
        </p:txBody>
      </p:sp>
      <p:sp>
        <p:nvSpPr>
          <p:cNvPr id="32" name="TextBox 31">
            <a:extLst>
              <a:ext uri="{FF2B5EF4-FFF2-40B4-BE49-F238E27FC236}">
                <a16:creationId xmlns:a16="http://schemas.microsoft.com/office/drawing/2014/main" id="{9B4A5FAB-78AC-8FE9-8959-E3E04BF581B9}"/>
              </a:ext>
            </a:extLst>
          </p:cNvPr>
          <p:cNvSpPr txBox="1"/>
          <p:nvPr/>
        </p:nvSpPr>
        <p:spPr>
          <a:xfrm>
            <a:off x="2178920" y="5214414"/>
            <a:ext cx="6395356" cy="938719"/>
          </a:xfrm>
          <a:prstGeom prst="rect">
            <a:avLst/>
          </a:prstGeom>
          <a:noFill/>
        </p:spPr>
        <p:txBody>
          <a:bodyPr wrap="square">
            <a:spAutoFit/>
          </a:bodyPr>
          <a:lstStyle/>
          <a:p>
            <a:pPr marL="0" indent="0" algn="ctr">
              <a:spcBef>
                <a:spcPts val="600"/>
              </a:spcBef>
              <a:buNone/>
            </a:pPr>
            <a:r>
              <a:rPr lang="en-US" sz="1500" b="1" dirty="0">
                <a:solidFill>
                  <a:srgbClr val="E73C6E"/>
                </a:solidFill>
              </a:rPr>
              <a:t>Dr. Hanna Stähle </a:t>
            </a:r>
          </a:p>
          <a:p>
            <a:pPr marL="0" indent="0" algn="ctr">
              <a:spcBef>
                <a:spcPts val="600"/>
              </a:spcBef>
              <a:buNone/>
            </a:pPr>
            <a:r>
              <a:rPr lang="en-US" sz="1500" dirty="0">
                <a:solidFill>
                  <a:srgbClr val="E73C6E"/>
                </a:solidFill>
              </a:rPr>
              <a:t>Philea</a:t>
            </a:r>
          </a:p>
          <a:p>
            <a:pPr marL="0" indent="0" algn="ctr">
              <a:spcBef>
                <a:spcPts val="600"/>
              </a:spcBef>
              <a:buFont typeface="Arial" panose="020B0604020202020204" pitchFamily="34" charset="0"/>
              <a:buNone/>
            </a:pPr>
            <a:r>
              <a:rPr lang="en-US" sz="1500" u="sng" dirty="0">
                <a:solidFill>
                  <a:srgbClr val="E73C6E"/>
                </a:solidFill>
              </a:rPr>
              <a:t>hanna.staehle@philea.eu</a:t>
            </a:r>
            <a:endParaRPr lang="en-US" sz="1500" b="1" dirty="0">
              <a:solidFill>
                <a:srgbClr val="E73C6E"/>
              </a:solidFill>
            </a:endParaRPr>
          </a:p>
        </p:txBody>
      </p:sp>
    </p:spTree>
    <p:extLst>
      <p:ext uri="{BB962C8B-B14F-4D97-AF65-F5344CB8AC3E}">
        <p14:creationId xmlns:p14="http://schemas.microsoft.com/office/powerpoint/2010/main" val="320774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813486" y="2263327"/>
            <a:ext cx="9955427" cy="2712193"/>
          </a:xfrm>
        </p:spPr>
        <p:txBody>
          <a:bodyPr>
            <a:normAutofit/>
          </a:bodyPr>
          <a:lstStyle/>
          <a:p>
            <a:pPr marL="0" indent="0">
              <a:buNone/>
            </a:pPr>
            <a:r>
              <a:rPr lang="en-GB" sz="1800" b="1" dirty="0"/>
              <a:t>Fractal theory </a:t>
            </a:r>
            <a:r>
              <a:rPr lang="en-GB" sz="1800" dirty="0"/>
              <a:t>demonstrates how aligning on universal values such as equity, dignity, fairness and compassion can help us spark </a:t>
            </a:r>
            <a:r>
              <a:rPr lang="en-GB" sz="1800" b="1" dirty="0"/>
              <a:t>individual and collective action </a:t>
            </a:r>
            <a:r>
              <a:rPr lang="en-GB" sz="1800" dirty="0"/>
              <a:t>and create patterns across sectors and organisations in an emerging, growing field of </a:t>
            </a:r>
            <a:r>
              <a:rPr lang="en-GB" sz="1800" b="1" dirty="0"/>
              <a:t>transformative change</a:t>
            </a:r>
            <a:r>
              <a:rPr lang="en-GB" sz="1800" dirty="0"/>
              <a:t>. It explains the parts and how their fluid behaviour influences the whole. We can be particles moving randomly, or we can </a:t>
            </a:r>
            <a:r>
              <a:rPr lang="en-GB" sz="1800" b="1" dirty="0"/>
              <a:t>move together </a:t>
            </a:r>
            <a:br>
              <a:rPr lang="en-GB" sz="1800" dirty="0"/>
            </a:br>
            <a:r>
              <a:rPr lang="en-GB" sz="1800" dirty="0"/>
              <a:t>and form oceans. Building and activating this capacity embedded in a local context with its own logic </a:t>
            </a:r>
            <a:br>
              <a:rPr lang="en-GB" sz="1800" dirty="0"/>
            </a:br>
            <a:r>
              <a:rPr lang="en-GB" sz="1800" dirty="0"/>
              <a:t>and specificity is core.</a:t>
            </a:r>
          </a:p>
          <a:p>
            <a:pPr marL="0" indent="0">
              <a:buNone/>
            </a:pPr>
            <a:r>
              <a:rPr lang="en-GB" sz="1800" dirty="0"/>
              <a:t>By </a:t>
            </a:r>
            <a:r>
              <a:rPr lang="en-GB" sz="1800" b="1" dirty="0"/>
              <a:t>embracing an explorer identity </a:t>
            </a:r>
            <a:r>
              <a:rPr lang="en-GB" sz="1800" dirty="0"/>
              <a:t>and </a:t>
            </a:r>
            <a:r>
              <a:rPr lang="en-GB" sz="1800" b="1" dirty="0"/>
              <a:t>acting on our fractal agency</a:t>
            </a:r>
            <a:r>
              <a:rPr lang="en-GB" sz="1800" dirty="0"/>
              <a:t>, we hold on to questions more </a:t>
            </a:r>
            <a:br>
              <a:rPr lang="en-GB" sz="1800" dirty="0"/>
            </a:br>
            <a:r>
              <a:rPr lang="en-GB" sz="1800" dirty="0"/>
              <a:t>than answers: </a:t>
            </a:r>
            <a:r>
              <a:rPr lang="en-GB" sz="1800" b="1" dirty="0">
                <a:solidFill>
                  <a:srgbClr val="E73C6E"/>
                </a:solidFill>
              </a:rPr>
              <a:t>this is where you come in </a:t>
            </a:r>
            <a:r>
              <a:rPr lang="en-GB" sz="1800" dirty="0"/>
              <a:t>with your perspective on what is required from us as </a:t>
            </a:r>
            <a:br>
              <a:rPr lang="en-GB" sz="1800" dirty="0"/>
            </a:br>
            <a:r>
              <a:rPr lang="en-GB" sz="1800" dirty="0"/>
              <a:t>philanthropy infrastructure practitioners today to </a:t>
            </a:r>
            <a:r>
              <a:rPr lang="en-GB" sz="1800" b="1" dirty="0"/>
              <a:t>inspire, challenge and transform philanthropy</a:t>
            </a:r>
            <a:r>
              <a:rPr lang="en-GB" sz="1800" dirty="0"/>
              <a:t>. </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5" name="Content Placeholder 2">
            <a:extLst>
              <a:ext uri="{FF2B5EF4-FFF2-40B4-BE49-F238E27FC236}">
                <a16:creationId xmlns:a16="http://schemas.microsoft.com/office/drawing/2014/main" id="{70C5AE89-D26E-BD79-6128-13091BC24776}"/>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WHY PEXCHANGE?</a:t>
            </a:r>
          </a:p>
        </p:txBody>
      </p:sp>
      <p:sp>
        <p:nvSpPr>
          <p:cNvPr id="6" name="Content Placeholder 2">
            <a:extLst>
              <a:ext uri="{FF2B5EF4-FFF2-40B4-BE49-F238E27FC236}">
                <a16:creationId xmlns:a16="http://schemas.microsoft.com/office/drawing/2014/main" id="{C3CC37E6-6BEE-B857-E226-717F1CB93B9E}"/>
              </a:ext>
            </a:extLst>
          </p:cNvPr>
          <p:cNvSpPr txBox="1">
            <a:spLocks/>
          </p:cNvSpPr>
          <p:nvPr/>
        </p:nvSpPr>
        <p:spPr>
          <a:xfrm>
            <a:off x="121778" y="6298250"/>
            <a:ext cx="3854866" cy="2135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b="1" i="1" dirty="0"/>
              <a:t>Visual by </a:t>
            </a:r>
            <a:r>
              <a:rPr lang="en-US" sz="1000" b="1" i="1" dirty="0" err="1"/>
              <a:t>tohamina</a:t>
            </a:r>
            <a:r>
              <a:rPr lang="en-US" sz="1000" b="1" i="1" dirty="0"/>
              <a:t> on </a:t>
            </a:r>
            <a:r>
              <a:rPr lang="en-US" sz="1000" b="1" i="1" dirty="0" err="1"/>
              <a:t>Freepik</a:t>
            </a:r>
            <a:endParaRPr lang="en-US" sz="1000" b="1" i="1" dirty="0"/>
          </a:p>
          <a:p>
            <a:pPr marL="0" indent="0">
              <a:buFont typeface="Arial" panose="020B0604020202020204" pitchFamily="34" charset="0"/>
              <a:buNone/>
            </a:pPr>
            <a:endParaRPr lang="en-US" sz="1000" b="1" i="1" dirty="0"/>
          </a:p>
          <a:p>
            <a:pPr marL="0" indent="0">
              <a:buFont typeface="Arial" panose="020B0604020202020204" pitchFamily="34" charset="0"/>
              <a:buNone/>
            </a:pPr>
            <a:endParaRPr lang="en-US" sz="1000" b="1" i="1" dirty="0"/>
          </a:p>
        </p:txBody>
      </p:sp>
      <p:sp>
        <p:nvSpPr>
          <p:cNvPr id="11" name="Partial Circle 10">
            <a:extLst>
              <a:ext uri="{FF2B5EF4-FFF2-40B4-BE49-F238E27FC236}">
                <a16:creationId xmlns:a16="http://schemas.microsoft.com/office/drawing/2014/main" id="{E42273C4-B809-CD36-5824-2D7FD1A10F05}"/>
              </a:ext>
            </a:extLst>
          </p:cNvPr>
          <p:cNvSpPr/>
          <p:nvPr/>
        </p:nvSpPr>
        <p:spPr>
          <a:xfrm>
            <a:off x="9351591" y="-2840409"/>
            <a:ext cx="5680817" cy="5680817"/>
          </a:xfrm>
          <a:prstGeom prst="pie">
            <a:avLst>
              <a:gd name="adj1" fmla="val 5375275"/>
              <a:gd name="adj2" fmla="val 10810459"/>
            </a:avLst>
          </a:prstGeom>
          <a:blipFill dpi="0" rotWithShape="1">
            <a:blip r:embed="rId3" cstate="screen">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3493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circle with black background&#10;&#10;Description automatically generated">
            <a:extLst>
              <a:ext uri="{FF2B5EF4-FFF2-40B4-BE49-F238E27FC236}">
                <a16:creationId xmlns:a16="http://schemas.microsoft.com/office/drawing/2014/main" id="{759190A3-7162-DF4A-559F-6A9E41D55DA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838200" y="1690688"/>
            <a:ext cx="10515600" cy="3338512"/>
          </a:xfrm>
        </p:spPr>
        <p:txBody>
          <a:bodyPr>
            <a:normAutofit/>
          </a:bodyPr>
          <a:lstStyle/>
          <a:p>
            <a:pPr marL="0" indent="0">
              <a:buNone/>
            </a:pPr>
            <a:r>
              <a:rPr lang="en-US" sz="1800" dirty="0" err="1"/>
              <a:t>PEXchange</a:t>
            </a:r>
            <a:r>
              <a:rPr lang="en-US" sz="1800" dirty="0"/>
              <a:t> will take you through each of the steps - from the past into the future: </a:t>
            </a:r>
          </a:p>
          <a:p>
            <a:r>
              <a:rPr lang="en-US" sz="1800" b="1" dirty="0">
                <a:solidFill>
                  <a:srgbClr val="E73C6E"/>
                </a:solidFill>
                <a:hlinkClick r:id="rId3" action="ppaction://hlinksldjump">
                  <a:extLst>
                    <a:ext uri="{A12FA001-AC4F-418D-AE19-62706E023703}">
                      <ahyp:hlinkClr xmlns:ahyp="http://schemas.microsoft.com/office/drawing/2018/hyperlinkcolor" val="tx"/>
                    </a:ext>
                  </a:extLst>
                </a:hlinkClick>
              </a:rPr>
              <a:t>Where do we come from?</a:t>
            </a:r>
            <a:r>
              <a:rPr lang="en-US" sz="1800" b="1" dirty="0">
                <a:solidFill>
                  <a:srgbClr val="E73C6E"/>
                </a:solidFill>
              </a:rPr>
              <a:t> </a:t>
            </a:r>
            <a:r>
              <a:rPr lang="en-US" sz="1800" dirty="0">
                <a:solidFill>
                  <a:srgbClr val="E73C6E"/>
                </a:solidFill>
              </a:rPr>
              <a:t>– page 6</a:t>
            </a:r>
          </a:p>
          <a:p>
            <a:r>
              <a:rPr lang="en-US" sz="1800" b="1" dirty="0">
                <a:solidFill>
                  <a:srgbClr val="E73C6E"/>
                </a:solidFill>
                <a:hlinkClick r:id="rId4" action="ppaction://hlinksldjump">
                  <a:extLst>
                    <a:ext uri="{A12FA001-AC4F-418D-AE19-62706E023703}">
                      <ahyp:hlinkClr xmlns:ahyp="http://schemas.microsoft.com/office/drawing/2018/hyperlinkcolor" val="tx"/>
                    </a:ext>
                  </a:extLst>
                </a:hlinkClick>
              </a:rPr>
              <a:t>Where are we now?</a:t>
            </a:r>
            <a:r>
              <a:rPr lang="en-US" sz="1800" b="1" dirty="0">
                <a:solidFill>
                  <a:srgbClr val="E73C6E"/>
                </a:solidFill>
              </a:rPr>
              <a:t> </a:t>
            </a:r>
            <a:r>
              <a:rPr lang="en-US" sz="1800" dirty="0">
                <a:solidFill>
                  <a:srgbClr val="E73C6E"/>
                </a:solidFill>
              </a:rPr>
              <a:t>– page 8</a:t>
            </a:r>
          </a:p>
          <a:p>
            <a:r>
              <a:rPr lang="en-US" sz="1800" b="1" dirty="0">
                <a:solidFill>
                  <a:srgbClr val="E73C6E"/>
                </a:solidFill>
                <a:hlinkClick r:id="rId5" action="ppaction://hlinksldjump">
                  <a:extLst>
                    <a:ext uri="{A12FA001-AC4F-418D-AE19-62706E023703}">
                      <ahyp:hlinkClr xmlns:ahyp="http://schemas.microsoft.com/office/drawing/2018/hyperlinkcolor" val="tx"/>
                    </a:ext>
                  </a:extLst>
                </a:hlinkClick>
              </a:rPr>
              <a:t>Where do we want to be?</a:t>
            </a:r>
            <a:r>
              <a:rPr lang="en-US" sz="1800" b="1" dirty="0">
                <a:solidFill>
                  <a:srgbClr val="E73C6E"/>
                </a:solidFill>
              </a:rPr>
              <a:t> </a:t>
            </a:r>
            <a:r>
              <a:rPr lang="en-US" sz="1800" dirty="0">
                <a:solidFill>
                  <a:srgbClr val="E73C6E"/>
                </a:solidFill>
              </a:rPr>
              <a:t>– page 13</a:t>
            </a:r>
          </a:p>
          <a:p>
            <a:r>
              <a:rPr lang="en-US" sz="1800" b="1" dirty="0">
                <a:solidFill>
                  <a:srgbClr val="E73C6E"/>
                </a:solidFill>
                <a:hlinkClick r:id="rId6" action="ppaction://hlinksldjump">
                  <a:extLst>
                    <a:ext uri="{A12FA001-AC4F-418D-AE19-62706E023703}">
                      <ahyp:hlinkClr xmlns:ahyp="http://schemas.microsoft.com/office/drawing/2018/hyperlinkcolor" val="tx"/>
                    </a:ext>
                  </a:extLst>
                </a:hlinkClick>
              </a:rPr>
              <a:t>What questions do we hold?</a:t>
            </a:r>
            <a:r>
              <a:rPr lang="en-US" sz="1800" b="1" dirty="0">
                <a:solidFill>
                  <a:srgbClr val="E73C6E"/>
                </a:solidFill>
              </a:rPr>
              <a:t> </a:t>
            </a:r>
            <a:r>
              <a:rPr lang="en-US" sz="1800" dirty="0">
                <a:solidFill>
                  <a:srgbClr val="E73C6E"/>
                </a:solidFill>
              </a:rPr>
              <a:t>– page 19</a:t>
            </a:r>
          </a:p>
          <a:p>
            <a:pPr marL="0" indent="0">
              <a:buNone/>
            </a:pPr>
            <a:r>
              <a:rPr lang="en-US" sz="1800" dirty="0"/>
              <a:t>You might wonder whether </a:t>
            </a:r>
            <a:r>
              <a:rPr lang="en-US" sz="1800" b="1" dirty="0" err="1"/>
              <a:t>PEXchange</a:t>
            </a:r>
            <a:r>
              <a:rPr lang="en-US" sz="1800" dirty="0"/>
              <a:t> stands for </a:t>
            </a:r>
            <a:r>
              <a:rPr lang="en-US" sz="1800" b="1" dirty="0"/>
              <a:t>exchange</a:t>
            </a:r>
            <a:r>
              <a:rPr lang="en-US" sz="1800" dirty="0"/>
              <a:t> or rather </a:t>
            </a:r>
            <a:r>
              <a:rPr lang="en-US" sz="1800" b="1" dirty="0"/>
              <a:t>change</a:t>
            </a:r>
            <a:r>
              <a:rPr lang="en-US" sz="1800" dirty="0"/>
              <a:t>. It will be up to you to decide!</a:t>
            </a:r>
          </a:p>
          <a:p>
            <a:pPr marL="0" indent="0">
              <a:buNone/>
            </a:pPr>
            <a:r>
              <a:rPr lang="en-US" sz="1800" dirty="0"/>
              <a:t>We invite you to unleash your reflexivity and agency to make your own call on what X-factor in PEX </a:t>
            </a:r>
            <a:br>
              <a:rPr lang="en-US" sz="1800" dirty="0"/>
            </a:br>
            <a:r>
              <a:rPr lang="en-US" sz="1800" dirty="0"/>
              <a:t>matters to you most (be it </a:t>
            </a:r>
            <a:r>
              <a:rPr lang="en-US" sz="1800" b="1" dirty="0" err="1">
                <a:solidFill>
                  <a:srgbClr val="E73C6E"/>
                </a:solidFill>
              </a:rPr>
              <a:t>networX</a:t>
            </a:r>
            <a:r>
              <a:rPr lang="en-US" sz="1800" b="1" dirty="0"/>
              <a:t>, </a:t>
            </a:r>
            <a:r>
              <a:rPr lang="en-US" sz="1800" b="1" dirty="0" err="1">
                <a:solidFill>
                  <a:srgbClr val="E73C6E"/>
                </a:solidFill>
              </a:rPr>
              <a:t>eXchange</a:t>
            </a:r>
            <a:r>
              <a:rPr lang="en-US" sz="1800" b="1" dirty="0"/>
              <a:t>, </a:t>
            </a:r>
            <a:r>
              <a:rPr lang="en-US" sz="1800" b="1" dirty="0" err="1">
                <a:solidFill>
                  <a:srgbClr val="E73C6E"/>
                </a:solidFill>
              </a:rPr>
              <a:t>eXperimentation</a:t>
            </a:r>
            <a:r>
              <a:rPr lang="en-US" sz="1800" b="1" dirty="0"/>
              <a:t>, </a:t>
            </a:r>
            <a:r>
              <a:rPr lang="en-US" sz="1800" b="1" dirty="0" err="1">
                <a:solidFill>
                  <a:srgbClr val="E73C6E"/>
                </a:solidFill>
              </a:rPr>
              <a:t>uneXpectedness</a:t>
            </a:r>
            <a:r>
              <a:rPr lang="en-US" sz="1800" b="1" dirty="0"/>
              <a:t>, </a:t>
            </a:r>
            <a:r>
              <a:rPr lang="en-US" sz="1800" b="1" dirty="0" err="1">
                <a:solidFill>
                  <a:srgbClr val="E73C6E"/>
                </a:solidFill>
              </a:rPr>
              <a:t>fleXibility</a:t>
            </a:r>
            <a:r>
              <a:rPr lang="en-US" sz="1800" b="1" dirty="0"/>
              <a:t>, </a:t>
            </a:r>
            <a:br>
              <a:rPr lang="en-US" sz="1800" b="1" dirty="0"/>
            </a:br>
            <a:r>
              <a:rPr lang="en-US" sz="1800" b="1" dirty="0" err="1">
                <a:solidFill>
                  <a:srgbClr val="E73C6E"/>
                </a:solidFill>
              </a:rPr>
              <a:t>eXcitement</a:t>
            </a:r>
            <a:r>
              <a:rPr lang="en-US" sz="1800" dirty="0"/>
              <a:t> or ____ </a:t>
            </a:r>
            <a:r>
              <a:rPr lang="en-US" sz="1800" i="1" dirty="0"/>
              <a:t>add your own</a:t>
            </a:r>
            <a:r>
              <a:rPr lang="en-US" sz="1800" dirty="0"/>
              <a:t>). </a:t>
            </a:r>
          </a:p>
          <a:p>
            <a:pPr marL="0" indent="0">
              <a:buNone/>
            </a:pPr>
            <a:endParaRPr lang="en-GB" sz="1800" dirty="0"/>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7"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4" name="Title 1">
            <a:extLst>
              <a:ext uri="{FF2B5EF4-FFF2-40B4-BE49-F238E27FC236}">
                <a16:creationId xmlns:a16="http://schemas.microsoft.com/office/drawing/2014/main" id="{ECEF67AE-7DE3-7F7A-D88F-B395403D2D2F}"/>
              </a:ext>
            </a:extLst>
          </p:cNvPr>
          <p:cNvSpPr>
            <a:spLocks noGrp="1"/>
          </p:cNvSpPr>
          <p:nvPr>
            <p:ph type="title"/>
          </p:nvPr>
        </p:nvSpPr>
        <p:spPr>
          <a:xfrm>
            <a:off x="838200" y="365125"/>
            <a:ext cx="10515600" cy="1325563"/>
          </a:xfrm>
        </p:spPr>
        <p:txBody>
          <a:bodyPr/>
          <a:lstStyle/>
          <a:p>
            <a:r>
              <a:rPr lang="en-GB" b="1" dirty="0">
                <a:solidFill>
                  <a:srgbClr val="E73C6E"/>
                </a:solidFill>
                <a:latin typeface="+mn-lt"/>
              </a:rPr>
              <a:t>A guide to </a:t>
            </a:r>
            <a:r>
              <a:rPr lang="en-GB" b="1" dirty="0" err="1">
                <a:solidFill>
                  <a:srgbClr val="E73C6E"/>
                </a:solidFill>
                <a:latin typeface="+mn-lt"/>
              </a:rPr>
              <a:t>PEXchange</a:t>
            </a:r>
            <a:endParaRPr lang="en-GB" b="1" dirty="0">
              <a:solidFill>
                <a:srgbClr val="E73C6E"/>
              </a:solidFill>
              <a:latin typeface="+mn-lt"/>
            </a:endParaRPr>
          </a:p>
        </p:txBody>
      </p:sp>
      <p:sp>
        <p:nvSpPr>
          <p:cNvPr id="5" name="Content Placeholder 2">
            <a:extLst>
              <a:ext uri="{FF2B5EF4-FFF2-40B4-BE49-F238E27FC236}">
                <a16:creationId xmlns:a16="http://schemas.microsoft.com/office/drawing/2014/main" id="{F4D1F1A6-0BCF-3623-E042-6A2FD116BFE8}"/>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A GUIDE TO PEXCHANGE</a:t>
            </a:r>
          </a:p>
        </p:txBody>
      </p:sp>
    </p:spTree>
    <p:extLst>
      <p:ext uri="{BB962C8B-B14F-4D97-AF65-F5344CB8AC3E}">
        <p14:creationId xmlns:p14="http://schemas.microsoft.com/office/powerpoint/2010/main" val="426055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val 99">
            <a:extLst>
              <a:ext uri="{FF2B5EF4-FFF2-40B4-BE49-F238E27FC236}">
                <a16:creationId xmlns:a16="http://schemas.microsoft.com/office/drawing/2014/main" id="{B880F38E-BA6F-BB76-D48E-632E1AD4B3DC}"/>
              </a:ext>
            </a:extLst>
          </p:cNvPr>
          <p:cNvSpPr/>
          <p:nvPr/>
        </p:nvSpPr>
        <p:spPr>
          <a:xfrm>
            <a:off x="6326167" y="3943190"/>
            <a:ext cx="1248505" cy="1301675"/>
          </a:xfrm>
          <a:prstGeom prst="ellipse">
            <a:avLst/>
          </a:prstGeom>
          <a:blipFill dpi="0" rotWithShape="1">
            <a:blip r:embed="rId2" cstate="screen">
              <a:extLst>
                <a:ext uri="{28A0092B-C50C-407E-A947-70E740481C1C}">
                  <a14:useLocalDpi xmlns:a14="http://schemas.microsoft.com/office/drawing/2010/main" val="0"/>
                </a:ext>
              </a:extLst>
            </a:blip>
            <a:srcRect/>
            <a:stretch>
              <a:fillRect b="15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pic>
        <p:nvPicPr>
          <p:cNvPr id="4" name="Picture 3" descr="A blue circle with black background&#10;&#10;Description automatically generated">
            <a:extLst>
              <a:ext uri="{FF2B5EF4-FFF2-40B4-BE49-F238E27FC236}">
                <a16:creationId xmlns:a16="http://schemas.microsoft.com/office/drawing/2014/main" id="{3D367E78-B6B5-4AC2-70F2-293592E92357}"/>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a:xfrm>
            <a:off x="4460056" y="2766218"/>
            <a:ext cx="3271887" cy="1325563"/>
          </a:xfrm>
        </p:spPr>
        <p:txBody>
          <a:bodyPr/>
          <a:lstStyle/>
          <a:p>
            <a:r>
              <a:rPr lang="en-GB" b="1" dirty="0">
                <a:solidFill>
                  <a:srgbClr val="E73C6E"/>
                </a:solidFill>
                <a:latin typeface="+mn-lt"/>
              </a:rPr>
              <a:t>What is PEX?</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8" name="Oval 7">
            <a:extLst>
              <a:ext uri="{FF2B5EF4-FFF2-40B4-BE49-F238E27FC236}">
                <a16:creationId xmlns:a16="http://schemas.microsoft.com/office/drawing/2014/main" id="{9AC1A6B4-C2C5-8F78-0C4A-6877375A4E53}"/>
              </a:ext>
            </a:extLst>
          </p:cNvPr>
          <p:cNvSpPr/>
          <p:nvPr/>
        </p:nvSpPr>
        <p:spPr>
          <a:xfrm>
            <a:off x="3413532" y="189076"/>
            <a:ext cx="1696825" cy="1769088"/>
          </a:xfrm>
          <a:prstGeom prst="ellipse">
            <a:avLst/>
          </a:prstGeom>
          <a:solidFill>
            <a:srgbClr val="9CD4D5"/>
          </a:solidFill>
          <a:ln>
            <a:solidFill>
              <a:srgbClr val="9CD4D5"/>
            </a:solid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GB" sz="3200" b="1" dirty="0"/>
              <a:t>350</a:t>
            </a:r>
            <a:r>
              <a:rPr lang="en-GB" sz="1400" b="1" dirty="0"/>
              <a:t> philanthropy infrastructure practitioners</a:t>
            </a:r>
          </a:p>
        </p:txBody>
      </p:sp>
      <p:sp>
        <p:nvSpPr>
          <p:cNvPr id="10" name="Oval 9">
            <a:extLst>
              <a:ext uri="{FF2B5EF4-FFF2-40B4-BE49-F238E27FC236}">
                <a16:creationId xmlns:a16="http://schemas.microsoft.com/office/drawing/2014/main" id="{3BD703B1-D529-0C6E-F7E3-8E37551CD685}"/>
              </a:ext>
            </a:extLst>
          </p:cNvPr>
          <p:cNvSpPr/>
          <p:nvPr/>
        </p:nvSpPr>
        <p:spPr>
          <a:xfrm>
            <a:off x="1092363" y="578300"/>
            <a:ext cx="2330596" cy="2429849"/>
          </a:xfrm>
          <a:prstGeom prst="ellipse">
            <a:avLst/>
          </a:prstGeom>
          <a:solidFill>
            <a:srgbClr val="2C2E87"/>
          </a:solidFill>
          <a:ln>
            <a:solidFill>
              <a:srgbClr val="2C2E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Over </a:t>
            </a:r>
            <a:r>
              <a:rPr lang="en-US" sz="3200" b="1" dirty="0"/>
              <a:t>80</a:t>
            </a:r>
            <a:r>
              <a:rPr lang="en-US" sz="1400" b="1" dirty="0"/>
              <a:t> regional, thematic, national, European and global philanthropy infrastructure </a:t>
            </a:r>
            <a:r>
              <a:rPr lang="en-US" sz="1400" b="1" dirty="0" err="1"/>
              <a:t>organisations</a:t>
            </a:r>
            <a:r>
              <a:rPr lang="en-US" sz="1400" b="1" dirty="0"/>
              <a:t> </a:t>
            </a:r>
          </a:p>
        </p:txBody>
      </p:sp>
      <p:sp>
        <p:nvSpPr>
          <p:cNvPr id="11" name="Oval 10">
            <a:extLst>
              <a:ext uri="{FF2B5EF4-FFF2-40B4-BE49-F238E27FC236}">
                <a16:creationId xmlns:a16="http://schemas.microsoft.com/office/drawing/2014/main" id="{375878B0-6D6C-9C97-47B8-78007FE9A152}"/>
              </a:ext>
            </a:extLst>
          </p:cNvPr>
          <p:cNvSpPr/>
          <p:nvPr/>
        </p:nvSpPr>
        <p:spPr>
          <a:xfrm>
            <a:off x="8303674" y="1267620"/>
            <a:ext cx="1599413" cy="1667527"/>
          </a:xfrm>
          <a:prstGeom prst="ellipse">
            <a:avLst/>
          </a:prstGeom>
          <a:solidFill>
            <a:srgbClr val="2C2E87"/>
          </a:solidFill>
          <a:ln>
            <a:solidFill>
              <a:srgbClr val="2C2E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t>3</a:t>
            </a:r>
            <a:r>
              <a:rPr lang="en-GB" sz="1400" b="1" dirty="0"/>
              <a:t> </a:t>
            </a:r>
            <a:r>
              <a:rPr lang="en-GB" sz="1400" b="1" dirty="0" err="1"/>
              <a:t>PEXforums</a:t>
            </a:r>
            <a:endParaRPr lang="en-GB" sz="1400" b="1" dirty="0"/>
          </a:p>
        </p:txBody>
      </p:sp>
      <p:sp>
        <p:nvSpPr>
          <p:cNvPr id="13" name="Oval 12">
            <a:extLst>
              <a:ext uri="{FF2B5EF4-FFF2-40B4-BE49-F238E27FC236}">
                <a16:creationId xmlns:a16="http://schemas.microsoft.com/office/drawing/2014/main" id="{8268330C-2D80-B5FC-7012-5ADB24C05EBE}"/>
              </a:ext>
            </a:extLst>
          </p:cNvPr>
          <p:cNvSpPr/>
          <p:nvPr/>
        </p:nvSpPr>
        <p:spPr>
          <a:xfrm>
            <a:off x="1511198" y="3710799"/>
            <a:ext cx="1628184" cy="1554664"/>
          </a:xfrm>
          <a:prstGeom prst="ellipse">
            <a:avLst/>
          </a:prstGeom>
          <a:solidFill>
            <a:srgbClr val="E73C6E"/>
          </a:solidFill>
          <a:ln>
            <a:solidFill>
              <a:srgbClr val="E73C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5</a:t>
            </a:r>
          </a:p>
          <a:p>
            <a:pPr algn="ctr"/>
            <a:r>
              <a:rPr lang="en-US" sz="1400" b="1" dirty="0"/>
              <a:t> Working Groups</a:t>
            </a:r>
          </a:p>
          <a:p>
            <a:pPr algn="ctr"/>
            <a:r>
              <a:rPr lang="en-US" sz="1400" b="1" dirty="0"/>
              <a:t>(Un)Learning Circles</a:t>
            </a:r>
          </a:p>
        </p:txBody>
      </p:sp>
      <p:sp>
        <p:nvSpPr>
          <p:cNvPr id="14" name="Oval 13">
            <a:extLst>
              <a:ext uri="{FF2B5EF4-FFF2-40B4-BE49-F238E27FC236}">
                <a16:creationId xmlns:a16="http://schemas.microsoft.com/office/drawing/2014/main" id="{A2CBC879-703E-9195-6710-964CFB1D8F03}"/>
              </a:ext>
            </a:extLst>
          </p:cNvPr>
          <p:cNvSpPr/>
          <p:nvPr/>
        </p:nvSpPr>
        <p:spPr>
          <a:xfrm>
            <a:off x="8097026" y="3601574"/>
            <a:ext cx="1198474" cy="1249514"/>
          </a:xfrm>
          <a:prstGeom prst="ellipse">
            <a:avLst/>
          </a:prstGeom>
          <a:solidFill>
            <a:srgbClr val="2C2E87"/>
          </a:solidFill>
          <a:ln>
            <a:solidFill>
              <a:srgbClr val="2C2E87"/>
            </a:solid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GB" sz="1400" b="1" dirty="0"/>
              <a:t>Spin-offs</a:t>
            </a:r>
          </a:p>
        </p:txBody>
      </p:sp>
      <p:sp>
        <p:nvSpPr>
          <p:cNvPr id="15" name="Oval 14">
            <a:extLst>
              <a:ext uri="{FF2B5EF4-FFF2-40B4-BE49-F238E27FC236}">
                <a16:creationId xmlns:a16="http://schemas.microsoft.com/office/drawing/2014/main" id="{204B203A-CB97-0C4D-0F60-F9E1DCC8441D}"/>
              </a:ext>
            </a:extLst>
          </p:cNvPr>
          <p:cNvSpPr/>
          <p:nvPr/>
        </p:nvSpPr>
        <p:spPr>
          <a:xfrm>
            <a:off x="9491782" y="3729389"/>
            <a:ext cx="1307673" cy="1363362"/>
          </a:xfrm>
          <a:prstGeom prst="ellipse">
            <a:avLst/>
          </a:prstGeom>
          <a:solidFill>
            <a:srgbClr val="E73C6E"/>
          </a:solidFill>
          <a:ln>
            <a:solidFill>
              <a:srgbClr val="E73C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European Coalition for Climate Change</a:t>
            </a:r>
          </a:p>
        </p:txBody>
      </p:sp>
      <p:sp>
        <p:nvSpPr>
          <p:cNvPr id="16" name="Oval 15">
            <a:extLst>
              <a:ext uri="{FF2B5EF4-FFF2-40B4-BE49-F238E27FC236}">
                <a16:creationId xmlns:a16="http://schemas.microsoft.com/office/drawing/2014/main" id="{7E59FA49-84DE-C7FC-9B3F-C9D50F998AA0}"/>
              </a:ext>
            </a:extLst>
          </p:cNvPr>
          <p:cNvSpPr/>
          <p:nvPr/>
        </p:nvSpPr>
        <p:spPr>
          <a:xfrm>
            <a:off x="8414362" y="4900612"/>
            <a:ext cx="1428597" cy="1489436"/>
          </a:xfrm>
          <a:prstGeom prst="ellipse">
            <a:avLst/>
          </a:prstGeom>
          <a:solidFill>
            <a:srgbClr val="E73C6E"/>
          </a:solidFill>
          <a:ln>
            <a:solidFill>
              <a:srgbClr val="E73C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What if? Reimagining Philanthropy series </a:t>
            </a:r>
            <a:endParaRPr lang="en-GB" sz="1200" b="1" dirty="0"/>
          </a:p>
        </p:txBody>
      </p:sp>
      <p:sp>
        <p:nvSpPr>
          <p:cNvPr id="17" name="Oval 16">
            <a:extLst>
              <a:ext uri="{FF2B5EF4-FFF2-40B4-BE49-F238E27FC236}">
                <a16:creationId xmlns:a16="http://schemas.microsoft.com/office/drawing/2014/main" id="{916EC592-96AF-41C6-0965-F4CEFF8A6E93}"/>
              </a:ext>
            </a:extLst>
          </p:cNvPr>
          <p:cNvSpPr/>
          <p:nvPr/>
        </p:nvSpPr>
        <p:spPr>
          <a:xfrm>
            <a:off x="311691" y="4102891"/>
            <a:ext cx="1102330" cy="1149275"/>
          </a:xfrm>
          <a:prstGeom prst="ellipse">
            <a:avLst/>
          </a:prstGeom>
          <a:solidFill>
            <a:srgbClr val="9CD4D5"/>
          </a:solidFill>
          <a:ln>
            <a:solidFill>
              <a:srgbClr val="9CD4D5"/>
            </a:solid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GB" sz="1200" b="1" dirty="0"/>
              <a:t>Racial equity</a:t>
            </a:r>
          </a:p>
        </p:txBody>
      </p:sp>
      <p:sp>
        <p:nvSpPr>
          <p:cNvPr id="18" name="Oval 17">
            <a:extLst>
              <a:ext uri="{FF2B5EF4-FFF2-40B4-BE49-F238E27FC236}">
                <a16:creationId xmlns:a16="http://schemas.microsoft.com/office/drawing/2014/main" id="{D661DE0F-2AD3-3C50-FE95-F396A5FA8E65}"/>
              </a:ext>
            </a:extLst>
          </p:cNvPr>
          <p:cNvSpPr/>
          <p:nvPr/>
        </p:nvSpPr>
        <p:spPr>
          <a:xfrm>
            <a:off x="2688221" y="5322437"/>
            <a:ext cx="1102330" cy="1149275"/>
          </a:xfrm>
          <a:prstGeom prst="ellipse">
            <a:avLst/>
          </a:prstGeom>
          <a:solidFill>
            <a:srgbClr val="9CD4D5"/>
          </a:solidFill>
          <a:ln>
            <a:solidFill>
              <a:srgbClr val="9CD4D5"/>
            </a:solid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GB" sz="1200" b="1" dirty="0"/>
              <a:t>Catalyst </a:t>
            </a:r>
            <a:r>
              <a:rPr lang="en-GB" sz="1200" b="1" dirty="0" err="1"/>
              <a:t>Infrastru-cture</a:t>
            </a:r>
            <a:endParaRPr lang="en-GB" sz="1200" b="1" dirty="0"/>
          </a:p>
        </p:txBody>
      </p:sp>
      <p:sp>
        <p:nvSpPr>
          <p:cNvPr id="20" name="Oval 19">
            <a:extLst>
              <a:ext uri="{FF2B5EF4-FFF2-40B4-BE49-F238E27FC236}">
                <a16:creationId xmlns:a16="http://schemas.microsoft.com/office/drawing/2014/main" id="{A999454B-7A46-E776-AFDE-E727A65A5B30}"/>
              </a:ext>
            </a:extLst>
          </p:cNvPr>
          <p:cNvSpPr/>
          <p:nvPr/>
        </p:nvSpPr>
        <p:spPr>
          <a:xfrm>
            <a:off x="321118" y="2876287"/>
            <a:ext cx="1102330" cy="1149275"/>
          </a:xfrm>
          <a:prstGeom prst="ellipse">
            <a:avLst/>
          </a:prstGeom>
          <a:solidFill>
            <a:srgbClr val="9CD4D5"/>
          </a:solidFill>
          <a:ln>
            <a:solidFill>
              <a:srgbClr val="9CD4D5"/>
            </a:solid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GB" sz="1200" b="1" dirty="0"/>
              <a:t>Gender equity and justice</a:t>
            </a:r>
          </a:p>
        </p:txBody>
      </p:sp>
      <p:sp>
        <p:nvSpPr>
          <p:cNvPr id="21" name="Oval 20">
            <a:extLst>
              <a:ext uri="{FF2B5EF4-FFF2-40B4-BE49-F238E27FC236}">
                <a16:creationId xmlns:a16="http://schemas.microsoft.com/office/drawing/2014/main" id="{6A799C24-5181-D187-F1CD-97D67587F986}"/>
              </a:ext>
            </a:extLst>
          </p:cNvPr>
          <p:cNvSpPr/>
          <p:nvPr/>
        </p:nvSpPr>
        <p:spPr>
          <a:xfrm>
            <a:off x="317656" y="5324124"/>
            <a:ext cx="1102330" cy="1149275"/>
          </a:xfrm>
          <a:prstGeom prst="ellipse">
            <a:avLst/>
          </a:prstGeom>
          <a:solidFill>
            <a:srgbClr val="9CD4D5"/>
          </a:solidFill>
          <a:ln>
            <a:solidFill>
              <a:srgbClr val="9CD4D5"/>
            </a:solid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GB" sz="1200" b="1" dirty="0"/>
              <a:t>Climate networks</a:t>
            </a:r>
          </a:p>
        </p:txBody>
      </p:sp>
      <p:sp>
        <p:nvSpPr>
          <p:cNvPr id="22" name="Oval 21">
            <a:extLst>
              <a:ext uri="{FF2B5EF4-FFF2-40B4-BE49-F238E27FC236}">
                <a16:creationId xmlns:a16="http://schemas.microsoft.com/office/drawing/2014/main" id="{E553953E-7C9E-6B05-7DEC-CBAD2B8418FE}"/>
              </a:ext>
            </a:extLst>
          </p:cNvPr>
          <p:cNvSpPr/>
          <p:nvPr/>
        </p:nvSpPr>
        <p:spPr>
          <a:xfrm>
            <a:off x="1468305" y="5350923"/>
            <a:ext cx="1151327" cy="1149276"/>
          </a:xfrm>
          <a:prstGeom prst="ellipse">
            <a:avLst/>
          </a:prstGeom>
          <a:solidFill>
            <a:srgbClr val="9CD4D5"/>
          </a:solidFill>
          <a:ln>
            <a:solidFill>
              <a:srgbClr val="9CD4D5"/>
            </a:solid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GB" sz="1100" b="1" dirty="0" err="1"/>
              <a:t>Communi</a:t>
            </a:r>
            <a:r>
              <a:rPr lang="en-GB" sz="1100" b="1" dirty="0"/>
              <a:t>- cations professionals </a:t>
            </a:r>
          </a:p>
        </p:txBody>
      </p:sp>
      <p:sp>
        <p:nvSpPr>
          <p:cNvPr id="25" name="Oval 24">
            <a:extLst>
              <a:ext uri="{FF2B5EF4-FFF2-40B4-BE49-F238E27FC236}">
                <a16:creationId xmlns:a16="http://schemas.microsoft.com/office/drawing/2014/main" id="{A7FFC2FF-F3A8-6D3C-F641-47F6072AA605}"/>
              </a:ext>
            </a:extLst>
          </p:cNvPr>
          <p:cNvSpPr/>
          <p:nvPr/>
        </p:nvSpPr>
        <p:spPr>
          <a:xfrm>
            <a:off x="5205380" y="103314"/>
            <a:ext cx="1432546" cy="1390451"/>
          </a:xfrm>
          <a:prstGeom prst="ellipse">
            <a:avLst/>
          </a:prstGeom>
          <a:solidFill>
            <a:srgbClr val="E73C6E"/>
          </a:solidFill>
          <a:ln>
            <a:solidFill>
              <a:srgbClr val="E73C6E"/>
            </a:solid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GB" sz="1400" b="1" dirty="0"/>
              <a:t>Formed in </a:t>
            </a:r>
            <a:r>
              <a:rPr lang="en-GB" sz="3200" b="1" dirty="0"/>
              <a:t>2020</a:t>
            </a:r>
          </a:p>
        </p:txBody>
      </p:sp>
      <p:sp>
        <p:nvSpPr>
          <p:cNvPr id="26" name="Oval 25">
            <a:extLst>
              <a:ext uri="{FF2B5EF4-FFF2-40B4-BE49-F238E27FC236}">
                <a16:creationId xmlns:a16="http://schemas.microsoft.com/office/drawing/2014/main" id="{886DE611-1042-08C3-C5E3-93F83AD4FFB5}"/>
              </a:ext>
            </a:extLst>
          </p:cNvPr>
          <p:cNvSpPr/>
          <p:nvPr/>
        </p:nvSpPr>
        <p:spPr>
          <a:xfrm>
            <a:off x="9162704" y="87464"/>
            <a:ext cx="1271417" cy="1245393"/>
          </a:xfrm>
          <a:prstGeom prst="ellipse">
            <a:avLst/>
          </a:prstGeom>
          <a:blipFill dpi="0" rotWithShape="1">
            <a:blip r:embed="rId5" cstate="screen">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t>Madrid 2020</a:t>
            </a:r>
          </a:p>
        </p:txBody>
      </p:sp>
      <p:sp>
        <p:nvSpPr>
          <p:cNvPr id="27" name="Oval 26">
            <a:extLst>
              <a:ext uri="{FF2B5EF4-FFF2-40B4-BE49-F238E27FC236}">
                <a16:creationId xmlns:a16="http://schemas.microsoft.com/office/drawing/2014/main" id="{F949AC20-022A-31DC-09EA-1592627C723D}"/>
              </a:ext>
            </a:extLst>
          </p:cNvPr>
          <p:cNvSpPr/>
          <p:nvPr/>
        </p:nvSpPr>
        <p:spPr>
          <a:xfrm>
            <a:off x="10474818" y="547831"/>
            <a:ext cx="1194522" cy="1245393"/>
          </a:xfrm>
          <a:prstGeom prst="ellipse">
            <a:avLst/>
          </a:prstGeom>
          <a:blipFill dpi="0" rotWithShape="1">
            <a:blip r:embed="rId6" cstate="screen">
              <a:extLst>
                <a:ext uri="{28A0092B-C50C-407E-A947-70E740481C1C}">
                  <a14:useLocalDpi xmlns:a14="http://schemas.microsoft.com/office/drawing/2010/main" val="0"/>
                </a:ext>
              </a:extLst>
            </a:blip>
            <a:srcRect/>
            <a:stretch>
              <a:fillRect/>
            </a:stretch>
          </a:blipFill>
          <a:ln>
            <a:solidFill>
              <a:srgbClr val="E73C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28" name="Oval 27">
            <a:extLst>
              <a:ext uri="{FF2B5EF4-FFF2-40B4-BE49-F238E27FC236}">
                <a16:creationId xmlns:a16="http://schemas.microsoft.com/office/drawing/2014/main" id="{7BCDA2EC-52F3-AB8F-33C1-85499E646C1E}"/>
              </a:ext>
            </a:extLst>
          </p:cNvPr>
          <p:cNvSpPr/>
          <p:nvPr/>
        </p:nvSpPr>
        <p:spPr>
          <a:xfrm>
            <a:off x="10046795" y="1889006"/>
            <a:ext cx="1338838" cy="1395855"/>
          </a:xfrm>
          <a:prstGeom prst="ellipse">
            <a:avLst/>
          </a:prstGeom>
          <a:blipFill dpi="0" rotWithShape="1">
            <a:blip r:embed="rId7" cstate="screen">
              <a:extLst>
                <a:ext uri="{28A0092B-C50C-407E-A947-70E740481C1C}">
                  <a14:useLocalDpi xmlns:a14="http://schemas.microsoft.com/office/drawing/2010/main" val="0"/>
                </a:ext>
              </a:extLst>
            </a:blip>
            <a:srcRect/>
            <a:stretch>
              <a:fillRect b="48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t>Istanbul 2022</a:t>
            </a:r>
          </a:p>
        </p:txBody>
      </p:sp>
      <p:cxnSp>
        <p:nvCxnSpPr>
          <p:cNvPr id="63" name="Straight Arrow Connector 62">
            <a:extLst>
              <a:ext uri="{FF2B5EF4-FFF2-40B4-BE49-F238E27FC236}">
                <a16:creationId xmlns:a16="http://schemas.microsoft.com/office/drawing/2014/main" id="{9AE5DCE1-93DB-594D-E73C-CF6A8D1D652B}"/>
              </a:ext>
            </a:extLst>
          </p:cNvPr>
          <p:cNvCxnSpPr/>
          <p:nvPr/>
        </p:nvCxnSpPr>
        <p:spPr>
          <a:xfrm flipH="1" flipV="1">
            <a:off x="3341406" y="2615013"/>
            <a:ext cx="752030" cy="461473"/>
          </a:xfrm>
          <a:prstGeom prst="straightConnector1">
            <a:avLst/>
          </a:prstGeom>
          <a:ln w="19050">
            <a:solidFill>
              <a:srgbClr val="E73C6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3E69E20-062E-A196-284B-B4179A9B6C46}"/>
              </a:ext>
            </a:extLst>
          </p:cNvPr>
          <p:cNvCxnSpPr>
            <a:cxnSpLocks/>
          </p:cNvCxnSpPr>
          <p:nvPr/>
        </p:nvCxnSpPr>
        <p:spPr>
          <a:xfrm flipH="1" flipV="1">
            <a:off x="4597433" y="2144994"/>
            <a:ext cx="427494" cy="692209"/>
          </a:xfrm>
          <a:prstGeom prst="straightConnector1">
            <a:avLst/>
          </a:prstGeom>
          <a:ln w="19050">
            <a:solidFill>
              <a:srgbClr val="E73C6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DA0A409-C1BE-F544-8E2E-55413163283B}"/>
              </a:ext>
            </a:extLst>
          </p:cNvPr>
          <p:cNvCxnSpPr>
            <a:cxnSpLocks/>
          </p:cNvCxnSpPr>
          <p:nvPr/>
        </p:nvCxnSpPr>
        <p:spPr>
          <a:xfrm flipH="1" flipV="1">
            <a:off x="5921653" y="1611763"/>
            <a:ext cx="59347" cy="1166449"/>
          </a:xfrm>
          <a:prstGeom prst="straightConnector1">
            <a:avLst/>
          </a:prstGeom>
          <a:ln w="19050">
            <a:solidFill>
              <a:srgbClr val="E73C6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A1E0ADD-924D-B277-9C1D-9C5888AA8151}"/>
              </a:ext>
            </a:extLst>
          </p:cNvPr>
          <p:cNvCxnSpPr>
            <a:cxnSpLocks/>
          </p:cNvCxnSpPr>
          <p:nvPr/>
        </p:nvCxnSpPr>
        <p:spPr>
          <a:xfrm flipV="1">
            <a:off x="7831947" y="2769666"/>
            <a:ext cx="561593" cy="418395"/>
          </a:xfrm>
          <a:prstGeom prst="straightConnector1">
            <a:avLst/>
          </a:prstGeom>
          <a:ln w="19050">
            <a:solidFill>
              <a:srgbClr val="E73C6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D766036-845A-DE3A-8149-AAC31F028D24}"/>
              </a:ext>
            </a:extLst>
          </p:cNvPr>
          <p:cNvCxnSpPr>
            <a:cxnSpLocks/>
          </p:cNvCxnSpPr>
          <p:nvPr/>
        </p:nvCxnSpPr>
        <p:spPr>
          <a:xfrm>
            <a:off x="7672513" y="3601574"/>
            <a:ext cx="440230" cy="207711"/>
          </a:xfrm>
          <a:prstGeom prst="straightConnector1">
            <a:avLst/>
          </a:prstGeom>
          <a:ln w="19050">
            <a:solidFill>
              <a:srgbClr val="E73C6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8C8D0FE-BEA2-B0CB-A038-1BA4CDB5DF85}"/>
              </a:ext>
            </a:extLst>
          </p:cNvPr>
          <p:cNvCxnSpPr>
            <a:cxnSpLocks/>
          </p:cNvCxnSpPr>
          <p:nvPr/>
        </p:nvCxnSpPr>
        <p:spPr>
          <a:xfrm flipH="1">
            <a:off x="3239386" y="3735431"/>
            <a:ext cx="948946" cy="460554"/>
          </a:xfrm>
          <a:prstGeom prst="straightConnector1">
            <a:avLst/>
          </a:prstGeom>
          <a:ln w="19050">
            <a:solidFill>
              <a:srgbClr val="E73C6E"/>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26DA8E0A-CE7A-77E4-2903-88C0145C4F71}"/>
              </a:ext>
            </a:extLst>
          </p:cNvPr>
          <p:cNvSpPr/>
          <p:nvPr/>
        </p:nvSpPr>
        <p:spPr>
          <a:xfrm>
            <a:off x="4772178" y="4070144"/>
            <a:ext cx="2330596" cy="2429849"/>
          </a:xfrm>
          <a:prstGeom prst="ellipse">
            <a:avLst/>
          </a:prstGeom>
          <a:blipFill dpi="0" rotWithShape="1">
            <a:blip r:embed="rId8" cstate="screen">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98" name="Oval 97">
            <a:extLst>
              <a:ext uri="{FF2B5EF4-FFF2-40B4-BE49-F238E27FC236}">
                <a16:creationId xmlns:a16="http://schemas.microsoft.com/office/drawing/2014/main" id="{C3A1D793-81FE-5284-47AC-6E92B79D4B8F}"/>
              </a:ext>
            </a:extLst>
          </p:cNvPr>
          <p:cNvSpPr/>
          <p:nvPr/>
        </p:nvSpPr>
        <p:spPr>
          <a:xfrm>
            <a:off x="4077708" y="5246236"/>
            <a:ext cx="1248505" cy="1301675"/>
          </a:xfrm>
          <a:prstGeom prst="ellipse">
            <a:avLst/>
          </a:prstGeom>
          <a:blipFill dpi="0" rotWithShape="1">
            <a:blip r:embed="rId9" cstate="screen">
              <a:extLst>
                <a:ext uri="{28A0092B-C50C-407E-A947-70E740481C1C}">
                  <a14:useLocalDpi xmlns:a14="http://schemas.microsoft.com/office/drawing/2010/main" val="0"/>
                </a:ext>
              </a:extLst>
            </a:blip>
            <a:srcRect/>
            <a:stretch>
              <a:fillRect t="45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3" name="Content Placeholder 2">
            <a:extLst>
              <a:ext uri="{FF2B5EF4-FFF2-40B4-BE49-F238E27FC236}">
                <a16:creationId xmlns:a16="http://schemas.microsoft.com/office/drawing/2014/main" id="{4A7EEA53-2FD3-F281-1D22-7C9697E61923}"/>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WHAT IS PEX?</a:t>
            </a:r>
          </a:p>
        </p:txBody>
      </p:sp>
    </p:spTree>
    <p:extLst>
      <p:ext uri="{BB962C8B-B14F-4D97-AF65-F5344CB8AC3E}">
        <p14:creationId xmlns:p14="http://schemas.microsoft.com/office/powerpoint/2010/main" val="305865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le with black background&#10;&#10;Description automatically generated">
            <a:extLst>
              <a:ext uri="{FF2B5EF4-FFF2-40B4-BE49-F238E27FC236}">
                <a16:creationId xmlns:a16="http://schemas.microsoft.com/office/drawing/2014/main" id="{0421CA27-4238-84B3-A759-FE499D0B80C3}"/>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lstStyle/>
          <a:p>
            <a:r>
              <a:rPr lang="en-US" b="1" dirty="0">
                <a:solidFill>
                  <a:srgbClr val="E73C6E"/>
                </a:solidFill>
                <a:latin typeface="+mn-lt"/>
              </a:rPr>
              <a:t>Where do we come from?</a:t>
            </a:r>
            <a:endParaRPr lang="en-GB" b="1" dirty="0">
              <a:solidFill>
                <a:srgbClr val="E73C6E"/>
              </a:solidFill>
              <a:latin typeface="+mn-lt"/>
            </a:endParaRPr>
          </a:p>
        </p:txBody>
      </p:sp>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p:txBody>
          <a:bodyPr>
            <a:normAutofit/>
          </a:bodyPr>
          <a:lstStyle/>
          <a:p>
            <a:pPr marL="0" indent="0">
              <a:buNone/>
            </a:pPr>
            <a:r>
              <a:rPr lang="en-GB" sz="2400" b="1" dirty="0">
                <a:solidFill>
                  <a:srgbClr val="E73C6E"/>
                </a:solidFill>
              </a:rPr>
              <a:t>The PEX origin story: From sprouting seed to flourishing ecosystem</a:t>
            </a:r>
          </a:p>
          <a:p>
            <a:pPr marL="0" indent="0">
              <a:buNone/>
            </a:pPr>
            <a:r>
              <a:rPr lang="en-GB" sz="1800" dirty="0"/>
              <a:t>Co-created at the first ever </a:t>
            </a:r>
            <a:r>
              <a:rPr lang="en-GB" sz="1800" dirty="0" err="1"/>
              <a:t>PEXforum</a:t>
            </a:r>
            <a:r>
              <a:rPr lang="en-GB" sz="1800" dirty="0"/>
              <a:t> 2020 in Madrid, PEX stands for collaboration, diversity, creativity and exchange in the European philanthropic sector. It unites more than 70 philanthropy networks, among them national, regional and thematic organisations.</a:t>
            </a:r>
          </a:p>
          <a:p>
            <a:pPr marL="0" indent="0">
              <a:buNone/>
            </a:pPr>
            <a:r>
              <a:rPr lang="en-GB" sz="1800" i="1" dirty="0"/>
              <a:t> “We need philanthropy infrastructure that is dynamic, not stable and fixed. I see it as a ship that carries people forward on their journey,” </a:t>
            </a:r>
            <a:r>
              <a:rPr lang="en-GB" sz="1800" dirty="0"/>
              <a:t>says Alina </a:t>
            </a:r>
            <a:r>
              <a:rPr lang="en-GB" sz="1800" dirty="0" err="1"/>
              <a:t>Porumb</a:t>
            </a:r>
            <a:r>
              <a:rPr lang="en-GB" sz="1800" dirty="0"/>
              <a:t>, of Romania’s INSPIRE Community Foundations.</a:t>
            </a:r>
          </a:p>
          <a:p>
            <a:pPr marL="0" indent="0">
              <a:buNone/>
            </a:pPr>
            <a:r>
              <a:rPr lang="en-GB" sz="1800" dirty="0"/>
              <a:t>Or, as Annie </a:t>
            </a:r>
            <a:r>
              <a:rPr lang="en-GB" sz="1800" dirty="0" err="1"/>
              <a:t>Hillar</a:t>
            </a:r>
            <a:r>
              <a:rPr lang="en-GB" sz="1800" dirty="0"/>
              <a:t> of Gender Funders </a:t>
            </a:r>
            <a:r>
              <a:rPr lang="en-GB" sz="1800" dirty="0" err="1"/>
              <a:t>CoLab</a:t>
            </a:r>
            <a:r>
              <a:rPr lang="en-GB" sz="1800" dirty="0"/>
              <a:t> puts it: </a:t>
            </a:r>
            <a:r>
              <a:rPr lang="en-GB" sz="1800" i="1" dirty="0"/>
              <a:t>“We wanted to be intentional and conscious about what we’re doing and constantly asking, are we holding to our values, operating with integrity, and being authentic? Are we being the change we want to see?”</a:t>
            </a:r>
          </a:p>
          <a:p>
            <a:pPr marL="0" indent="0">
              <a:buNone/>
            </a:pPr>
            <a:r>
              <a:rPr lang="en-GB" sz="1800" dirty="0"/>
              <a:t>… Today, that kindred spirit is fanning an ever-brighter flame. As a community, </a:t>
            </a:r>
            <a:r>
              <a:rPr lang="en-GB" sz="1800" b="1" dirty="0"/>
              <a:t>PEX is constantly </a:t>
            </a:r>
            <a:br>
              <a:rPr lang="en-GB" sz="1800" b="1" dirty="0"/>
            </a:br>
            <a:r>
              <a:rPr lang="en-GB" sz="1800" b="1" dirty="0"/>
              <a:t>creating new ways of connecting philanthropy support organisations</a:t>
            </a:r>
            <a:r>
              <a:rPr lang="en-GB" sz="1800" dirty="0"/>
              <a:t>, foundations, civil society </a:t>
            </a:r>
            <a:br>
              <a:rPr lang="en-GB" sz="1800" dirty="0"/>
            </a:br>
            <a:r>
              <a:rPr lang="en-GB" sz="1800" dirty="0"/>
              <a:t>organisations and activists, and being a </a:t>
            </a:r>
            <a:r>
              <a:rPr lang="en-GB" sz="1800" b="1" dirty="0"/>
              <a:t>hub for much-needed innovation within the space</a:t>
            </a:r>
            <a:r>
              <a:rPr lang="en-GB" sz="1800" dirty="0"/>
              <a:t>…</a:t>
            </a:r>
          </a:p>
          <a:p>
            <a:pPr marL="0" indent="0">
              <a:buNone/>
            </a:pPr>
            <a:r>
              <a:rPr lang="en-GB" sz="1800" dirty="0"/>
              <a:t>One thing is clear for PEX: </a:t>
            </a:r>
            <a:r>
              <a:rPr lang="en-GB" sz="1800" b="1" dirty="0"/>
              <a:t>The old way of working is no longer fit for purpose</a:t>
            </a:r>
            <a:r>
              <a:rPr lang="en-GB" sz="1800" dirty="0"/>
              <a:t>.</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5" name="Content Placeholder 2">
            <a:extLst>
              <a:ext uri="{FF2B5EF4-FFF2-40B4-BE49-F238E27FC236}">
                <a16:creationId xmlns:a16="http://schemas.microsoft.com/office/drawing/2014/main" id="{75353B0A-051D-FBBB-FA8F-AC3D73B0BE42}"/>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WHERE DO WE COME FROM?</a:t>
            </a:r>
          </a:p>
        </p:txBody>
      </p:sp>
    </p:spTree>
    <p:extLst>
      <p:ext uri="{BB962C8B-B14F-4D97-AF65-F5344CB8AC3E}">
        <p14:creationId xmlns:p14="http://schemas.microsoft.com/office/powerpoint/2010/main" val="224981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847627" y="1111929"/>
            <a:ext cx="7909874" cy="4996640"/>
          </a:xfrm>
        </p:spPr>
        <p:txBody>
          <a:bodyPr>
            <a:normAutofit/>
          </a:bodyPr>
          <a:lstStyle/>
          <a:p>
            <a:pPr marL="0" indent="0">
              <a:buNone/>
            </a:pPr>
            <a:r>
              <a:rPr lang="en-GB" sz="1800" i="1" dirty="0"/>
              <a:t>“We should not waste this opportunity,” says Rosa Gallego of the Spanish Association of Foundations. “We are finally being confronted with voices we don’t hear within our organisations, and we have a space where new ideas can be tested in a flexible way. That’s what PEX is all about.”</a:t>
            </a:r>
          </a:p>
          <a:p>
            <a:pPr marL="0" indent="0">
              <a:buNone/>
            </a:pPr>
            <a:r>
              <a:rPr lang="en-GB" sz="1800" dirty="0"/>
              <a:t>So, besides “exchange”, what else does the X in PEX stand for?</a:t>
            </a:r>
          </a:p>
          <a:p>
            <a:pPr marL="0" indent="0">
              <a:buNone/>
            </a:pPr>
            <a:r>
              <a:rPr lang="en-GB" sz="1800" dirty="0"/>
              <a:t>According to some, it is the </a:t>
            </a:r>
            <a:r>
              <a:rPr lang="en-GB" sz="1800" b="1" dirty="0"/>
              <a:t>X-factor that is contributing something new and unexpected to the sector. Others believe the X means multiplication of resources, connections, and impact. Others yet say the X stands for experimentation</a:t>
            </a:r>
            <a:r>
              <a:rPr lang="en-GB" sz="1800" dirty="0"/>
              <a:t>.</a:t>
            </a:r>
          </a:p>
          <a:p>
            <a:pPr marL="0" indent="0">
              <a:buNone/>
            </a:pPr>
            <a:r>
              <a:rPr lang="en-GB" sz="1800" dirty="0"/>
              <a:t>In truth, </a:t>
            </a:r>
            <a:r>
              <a:rPr lang="en-GB" sz="1800" b="1" dirty="0"/>
              <a:t>PEX is an ecosystem with many living parts that all depend on each other</a:t>
            </a:r>
            <a:r>
              <a:rPr lang="en-GB" sz="1800" dirty="0"/>
              <a:t>. Some of them will need sunlight, while others will thrive in the shade. Some will sprout invisible roots deep into the ground, while others will grow wide-reaching branches.</a:t>
            </a:r>
          </a:p>
          <a:p>
            <a:pPr marL="0" indent="0">
              <a:buNone/>
            </a:pPr>
            <a:r>
              <a:rPr lang="en-GB" sz="1800" dirty="0"/>
              <a:t>No matter where your focus lies, </a:t>
            </a:r>
            <a:r>
              <a:rPr lang="en-GB" sz="1800" b="1" dirty="0"/>
              <a:t>we need each and all of you </a:t>
            </a:r>
            <a:r>
              <a:rPr lang="en-GB" sz="1800" dirty="0"/>
              <a:t>reading this to nurture this shared ecosystem. Only then will we solve the “wicked problems” of today and tomorrow ‒ together.</a:t>
            </a:r>
          </a:p>
          <a:p>
            <a:pPr marL="0" indent="0">
              <a:buNone/>
            </a:pPr>
            <a:r>
              <a:rPr lang="en-GB" sz="1800" b="1" dirty="0"/>
              <a:t>This is an excerpt of the PEX origin story, </a:t>
            </a:r>
            <a:r>
              <a:rPr lang="en-GB" sz="1800" b="1" dirty="0">
                <a:solidFill>
                  <a:srgbClr val="E73C6E"/>
                </a:solidFill>
                <a:hlinkClick r:id="rId2">
                  <a:extLst>
                    <a:ext uri="{A12FA001-AC4F-418D-AE19-62706E023703}">
                      <ahyp:hlinkClr xmlns:ahyp="http://schemas.microsoft.com/office/drawing/2018/hyperlinkcolor" val="tx"/>
                    </a:ext>
                  </a:extLst>
                </a:hlinkClick>
              </a:rPr>
              <a:t>which you can read in full here</a:t>
            </a:r>
            <a:r>
              <a:rPr lang="en-GB" sz="1800" b="1" dirty="0"/>
              <a:t>.</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pic>
        <p:nvPicPr>
          <p:cNvPr id="12" name="Picture 11" descr="A cartoon of people working on a structure&#10;&#10;Description automatically generated">
            <a:extLst>
              <a:ext uri="{FF2B5EF4-FFF2-40B4-BE49-F238E27FC236}">
                <a16:creationId xmlns:a16="http://schemas.microsoft.com/office/drawing/2014/main" id="{8992ED66-8A81-349E-CCD4-04B79A46AAA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785782" y="-4390551"/>
            <a:ext cx="6813223" cy="8781101"/>
          </a:xfrm>
          <a:prstGeom prst="pie">
            <a:avLst>
              <a:gd name="adj1" fmla="val 5403885"/>
              <a:gd name="adj2" fmla="val 10818222"/>
            </a:avLst>
          </a:prstGeom>
        </p:spPr>
      </p:pic>
      <p:sp>
        <p:nvSpPr>
          <p:cNvPr id="2" name="Content Placeholder 2">
            <a:extLst>
              <a:ext uri="{FF2B5EF4-FFF2-40B4-BE49-F238E27FC236}">
                <a16:creationId xmlns:a16="http://schemas.microsoft.com/office/drawing/2014/main" id="{55ED7826-2930-9581-F042-07E7E129D3E0}"/>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WHERE DO WE COME FROM?</a:t>
            </a:r>
          </a:p>
        </p:txBody>
      </p:sp>
    </p:spTree>
    <p:extLst>
      <p:ext uri="{BB962C8B-B14F-4D97-AF65-F5344CB8AC3E}">
        <p14:creationId xmlns:p14="http://schemas.microsoft.com/office/powerpoint/2010/main" val="103648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F1D5-A8F7-BE36-D38D-8D89F1C73967}"/>
              </a:ext>
            </a:extLst>
          </p:cNvPr>
          <p:cNvSpPr>
            <a:spLocks noGrp="1"/>
          </p:cNvSpPr>
          <p:nvPr>
            <p:ph type="title"/>
          </p:nvPr>
        </p:nvSpPr>
        <p:spPr/>
        <p:txBody>
          <a:bodyPr/>
          <a:lstStyle/>
          <a:p>
            <a:r>
              <a:rPr lang="en-US" b="1" dirty="0">
                <a:solidFill>
                  <a:srgbClr val="E73C6E"/>
                </a:solidFill>
                <a:latin typeface="+mn-lt"/>
              </a:rPr>
              <a:t>Where are we now?</a:t>
            </a:r>
            <a:endParaRPr lang="en-GB" b="1" dirty="0">
              <a:solidFill>
                <a:srgbClr val="E73C6E"/>
              </a:solidFill>
              <a:latin typeface="+mn-lt"/>
            </a:endParaRPr>
          </a:p>
        </p:txBody>
      </p:sp>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p:txBody>
          <a:bodyPr>
            <a:normAutofit/>
          </a:bodyPr>
          <a:lstStyle/>
          <a:p>
            <a:pPr marL="0" indent="0">
              <a:buNone/>
            </a:pPr>
            <a:r>
              <a:rPr lang="en-GB" sz="1800" dirty="0"/>
              <a:t>As philanthropy infrastructure practitioners, we passionately believe in the power of convening and collaboration, but showcasing the </a:t>
            </a:r>
            <a:r>
              <a:rPr lang="en-GB" sz="1800" b="1" dirty="0"/>
              <a:t>“added value” of infrastructure </a:t>
            </a:r>
            <a:r>
              <a:rPr lang="en-GB" sz="1800" dirty="0"/>
              <a:t>is not always an easy task. How do we create value for our communities and impact for the sector? How do we communicate this value in new ways? How do we make the case for the important role of open innovation ecosystems?</a:t>
            </a:r>
          </a:p>
          <a:p>
            <a:pPr marL="0" indent="0">
              <a:buNone/>
            </a:pPr>
            <a:r>
              <a:rPr lang="en-GB" sz="1800" dirty="0"/>
              <a:t>We believe that these questions are relevant not only for PEX but also for your own organisation. What are the challenges your community is dealing with, and how do they meet them by being part of your community? What makes them come together under your guidance and leadership? We suggest some prompts for you to reflect upon: </a:t>
            </a:r>
            <a:r>
              <a:rPr lang="en-GB" sz="1800" b="1" dirty="0"/>
              <a:t>do you find the pain-relievers and gain-creators in the next slides relevant for your work</a:t>
            </a:r>
            <a:r>
              <a:rPr lang="en-GB" sz="1800" dirty="0"/>
              <a:t>?</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4" name="Content Placeholder 2">
            <a:extLst>
              <a:ext uri="{FF2B5EF4-FFF2-40B4-BE49-F238E27FC236}">
                <a16:creationId xmlns:a16="http://schemas.microsoft.com/office/drawing/2014/main" id="{E27938FE-091E-7049-1019-4DF6538D5733}"/>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73C6E"/>
                </a:solidFill>
              </a:rPr>
              <a:t>PEXCHANGE | WHERE ARE WE NOW?</a:t>
            </a:r>
          </a:p>
        </p:txBody>
      </p:sp>
      <p:pic>
        <p:nvPicPr>
          <p:cNvPr id="10" name="Picture 9" descr="A group of women holding hands and walking&#10;&#10;Description automatically generated">
            <a:extLst>
              <a:ext uri="{FF2B5EF4-FFF2-40B4-BE49-F238E27FC236}">
                <a16:creationId xmlns:a16="http://schemas.microsoft.com/office/drawing/2014/main" id="{A4C6BDC4-F8AA-C6F5-3DD5-1B896D17B49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1416"/>
          <a:stretch/>
        </p:blipFill>
        <p:spPr>
          <a:xfrm>
            <a:off x="7905626" y="3996288"/>
            <a:ext cx="8572748" cy="5723424"/>
          </a:xfrm>
          <a:prstGeom prst="arc">
            <a:avLst>
              <a:gd name="adj1" fmla="val 10798109"/>
              <a:gd name="adj2" fmla="val 16214838"/>
            </a:avLst>
          </a:prstGeom>
        </p:spPr>
      </p:pic>
    </p:spTree>
    <p:extLst>
      <p:ext uri="{BB962C8B-B14F-4D97-AF65-F5344CB8AC3E}">
        <p14:creationId xmlns:p14="http://schemas.microsoft.com/office/powerpoint/2010/main" val="234547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circle with black background&#10;&#10;Description automatically generated">
            <a:extLst>
              <a:ext uri="{FF2B5EF4-FFF2-40B4-BE49-F238E27FC236}">
                <a16:creationId xmlns:a16="http://schemas.microsoft.com/office/drawing/2014/main" id="{7C808F13-0AF1-87EE-9038-C88EC3C845D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979269" y="3969729"/>
            <a:ext cx="2212731" cy="2888271"/>
          </a:xfrm>
          <a:prstGeom prst="rect">
            <a:avLst/>
          </a:prstGeom>
        </p:spPr>
      </p:pic>
      <p:sp>
        <p:nvSpPr>
          <p:cNvPr id="3" name="Content Placeholder 2">
            <a:extLst>
              <a:ext uri="{FF2B5EF4-FFF2-40B4-BE49-F238E27FC236}">
                <a16:creationId xmlns:a16="http://schemas.microsoft.com/office/drawing/2014/main" id="{438057ED-0C45-0FF1-CA40-7A9A9EDEF3F8}"/>
              </a:ext>
            </a:extLst>
          </p:cNvPr>
          <p:cNvSpPr>
            <a:spLocks noGrp="1"/>
          </p:cNvSpPr>
          <p:nvPr>
            <p:ph idx="1"/>
          </p:nvPr>
        </p:nvSpPr>
        <p:spPr>
          <a:xfrm>
            <a:off x="1677114" y="1437168"/>
            <a:ext cx="4366189" cy="1553863"/>
          </a:xfrm>
          <a:noFill/>
          <a:ln w="28575">
            <a:solidFill>
              <a:srgbClr val="2C2E87"/>
            </a:solidFill>
          </a:ln>
        </p:spPr>
        <p:txBody>
          <a:bodyPr>
            <a:normAutofit/>
          </a:bodyPr>
          <a:lstStyle/>
          <a:p>
            <a:pPr marL="0" indent="0">
              <a:buNone/>
            </a:pPr>
            <a:r>
              <a:rPr lang="en-GB" sz="1600" b="1" dirty="0">
                <a:solidFill>
                  <a:srgbClr val="E73C6E"/>
                </a:solidFill>
              </a:rPr>
              <a:t>BIG ISSUES, SMALL TEAMS</a:t>
            </a:r>
          </a:p>
          <a:p>
            <a:pPr marL="0" indent="0">
              <a:buNone/>
            </a:pPr>
            <a:r>
              <a:rPr lang="en-GB" sz="1600" dirty="0"/>
              <a:t>Philanthropy infrastructure organisations have a significant workload to cater to their big and diverse constituencies, yet the teams are often small. As a result, participants may experience feelings of loneliness in a vast and intricate world</a:t>
            </a:r>
          </a:p>
        </p:txBody>
      </p:sp>
      <p:pic>
        <p:nvPicPr>
          <p:cNvPr id="9" name="Picture 8" descr="A blue circle with black background&#10;&#10;Description automatically generated">
            <a:extLst>
              <a:ext uri="{FF2B5EF4-FFF2-40B4-BE49-F238E27FC236}">
                <a16:creationId xmlns:a16="http://schemas.microsoft.com/office/drawing/2014/main" id="{88EFF30D-BF17-AB7F-1177-F0504525F50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642656" cy="710161"/>
          </a:xfrm>
          <a:prstGeom prst="rect">
            <a:avLst/>
          </a:prstGeom>
        </p:spPr>
      </p:pic>
      <p:sp>
        <p:nvSpPr>
          <p:cNvPr id="6" name="Content Placeholder 2">
            <a:extLst>
              <a:ext uri="{FF2B5EF4-FFF2-40B4-BE49-F238E27FC236}">
                <a16:creationId xmlns:a16="http://schemas.microsoft.com/office/drawing/2014/main" id="{10BBA975-63EB-B705-8BE3-C6B2CA2C388E}"/>
              </a:ext>
            </a:extLst>
          </p:cNvPr>
          <p:cNvSpPr txBox="1">
            <a:spLocks/>
          </p:cNvSpPr>
          <p:nvPr/>
        </p:nvSpPr>
        <p:spPr>
          <a:xfrm>
            <a:off x="6128761" y="1464991"/>
            <a:ext cx="4366189" cy="1528837"/>
          </a:xfrm>
          <a:prstGeom prst="rect">
            <a:avLst/>
          </a:prstGeom>
          <a:noFill/>
          <a:ln w="38100">
            <a:solidFill>
              <a:srgbClr val="9CD4D5"/>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E73C6E"/>
                </a:solidFill>
              </a:rPr>
              <a:t>BEING PART OF A LARGER TEAM</a:t>
            </a:r>
          </a:p>
          <a:p>
            <a:pPr marL="0" indent="0">
              <a:buFont typeface="Arial" panose="020B0604020202020204" pitchFamily="34" charset="0"/>
              <a:buNone/>
            </a:pPr>
            <a:r>
              <a:rPr lang="en-GB" sz="1600" dirty="0"/>
              <a:t>By connecting with other change-makers in the sector, participants develop a sense of camaraderie. This makes the relationships formed in the community unique, as they go beyond mere contacts and foster a sense of being part of a larger team.</a:t>
            </a:r>
          </a:p>
        </p:txBody>
      </p:sp>
      <p:sp>
        <p:nvSpPr>
          <p:cNvPr id="10" name="Content Placeholder 2">
            <a:extLst>
              <a:ext uri="{FF2B5EF4-FFF2-40B4-BE49-F238E27FC236}">
                <a16:creationId xmlns:a16="http://schemas.microsoft.com/office/drawing/2014/main" id="{B9AB60BD-87E5-F48C-128B-8814321EE4E7}"/>
              </a:ext>
            </a:extLst>
          </p:cNvPr>
          <p:cNvSpPr txBox="1">
            <a:spLocks/>
          </p:cNvSpPr>
          <p:nvPr/>
        </p:nvSpPr>
        <p:spPr>
          <a:xfrm>
            <a:off x="1677113" y="3106407"/>
            <a:ext cx="4366189" cy="1527553"/>
          </a:xfrm>
          <a:prstGeom prst="rect">
            <a:avLst/>
          </a:prstGeom>
          <a:noFill/>
          <a:ln w="28575">
            <a:solidFill>
              <a:srgbClr val="2C2E87"/>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E73C6E"/>
                </a:solidFill>
              </a:rPr>
              <a:t>HESITANCE TO ACT FIRST</a:t>
            </a:r>
          </a:p>
          <a:p>
            <a:pPr marL="0" indent="0">
              <a:buFont typeface="Arial" panose="020B0604020202020204" pitchFamily="34" charset="0"/>
              <a:buNone/>
            </a:pPr>
            <a:r>
              <a:rPr lang="en-GB" sz="1600" dirty="0"/>
              <a:t>In philanthropy, benchmarks are often set by other actors in the sector who are in close proximity. If there is no other actor taking action, a significant amount of persuasion is required to introduce something new or disruptive.</a:t>
            </a:r>
          </a:p>
        </p:txBody>
      </p:sp>
      <p:sp>
        <p:nvSpPr>
          <p:cNvPr id="11" name="Content Placeholder 2">
            <a:extLst>
              <a:ext uri="{FF2B5EF4-FFF2-40B4-BE49-F238E27FC236}">
                <a16:creationId xmlns:a16="http://schemas.microsoft.com/office/drawing/2014/main" id="{4670ED9B-5B60-DC7C-2DEB-EA617858A537}"/>
              </a:ext>
            </a:extLst>
          </p:cNvPr>
          <p:cNvSpPr txBox="1">
            <a:spLocks/>
          </p:cNvSpPr>
          <p:nvPr/>
        </p:nvSpPr>
        <p:spPr>
          <a:xfrm>
            <a:off x="6128760" y="3106407"/>
            <a:ext cx="4366189" cy="1527553"/>
          </a:xfrm>
          <a:prstGeom prst="rect">
            <a:avLst/>
          </a:prstGeom>
          <a:noFill/>
          <a:ln w="38100">
            <a:solidFill>
              <a:srgbClr val="9CD4D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E73C6E"/>
                </a:solidFill>
              </a:rPr>
              <a:t>UTILIZING "PEER-PRESSURE"</a:t>
            </a:r>
          </a:p>
          <a:p>
            <a:pPr marL="0" indent="0">
              <a:buFont typeface="Arial" panose="020B0604020202020204" pitchFamily="34" charset="0"/>
              <a:buNone/>
            </a:pPr>
            <a:r>
              <a:rPr lang="en-GB" sz="1600" dirty="0"/>
              <a:t>Being aware of the actions taken by other organizations in different national contexts provides an opportunity for participants to persuade their own organisations &amp; funders to take action as well.</a:t>
            </a:r>
          </a:p>
        </p:txBody>
      </p:sp>
      <p:sp>
        <p:nvSpPr>
          <p:cNvPr id="15" name="Content Placeholder 2">
            <a:extLst>
              <a:ext uri="{FF2B5EF4-FFF2-40B4-BE49-F238E27FC236}">
                <a16:creationId xmlns:a16="http://schemas.microsoft.com/office/drawing/2014/main" id="{82CC7514-E8D5-7A32-24F2-40F31D8A6B25}"/>
              </a:ext>
            </a:extLst>
          </p:cNvPr>
          <p:cNvSpPr txBox="1">
            <a:spLocks/>
          </p:cNvSpPr>
          <p:nvPr/>
        </p:nvSpPr>
        <p:spPr>
          <a:xfrm>
            <a:off x="1677112" y="4749336"/>
            <a:ext cx="4366189" cy="1527553"/>
          </a:xfrm>
          <a:prstGeom prst="rect">
            <a:avLst/>
          </a:prstGeom>
          <a:noFill/>
          <a:ln w="28575">
            <a:solidFill>
              <a:srgbClr val="2C2E87"/>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E73C6E"/>
                </a:solidFill>
              </a:rPr>
              <a:t>RESISTANCE TO CHANGE</a:t>
            </a:r>
          </a:p>
          <a:p>
            <a:pPr marL="0" indent="0">
              <a:buFont typeface="Arial" panose="020B0604020202020204" pitchFamily="34" charset="0"/>
              <a:buNone/>
            </a:pPr>
            <a:r>
              <a:rPr lang="en-GB" sz="1600" dirty="0"/>
              <a:t>The philanthropy sector can often be entrenched in traditional approaches and thinking, which limits the opportunities for philanthropy workers to experiment &amp; learn from trial and error.</a:t>
            </a:r>
          </a:p>
        </p:txBody>
      </p:sp>
      <p:sp>
        <p:nvSpPr>
          <p:cNvPr id="16" name="Content Placeholder 2">
            <a:extLst>
              <a:ext uri="{FF2B5EF4-FFF2-40B4-BE49-F238E27FC236}">
                <a16:creationId xmlns:a16="http://schemas.microsoft.com/office/drawing/2014/main" id="{0A815F87-234B-7BBE-FD7D-701850C5A652}"/>
              </a:ext>
            </a:extLst>
          </p:cNvPr>
          <p:cNvSpPr txBox="1">
            <a:spLocks/>
          </p:cNvSpPr>
          <p:nvPr/>
        </p:nvSpPr>
        <p:spPr>
          <a:xfrm>
            <a:off x="6128760" y="4751921"/>
            <a:ext cx="4366189" cy="1527553"/>
          </a:xfrm>
          <a:prstGeom prst="rect">
            <a:avLst/>
          </a:prstGeom>
          <a:noFill/>
          <a:ln w="38100">
            <a:solidFill>
              <a:srgbClr val="9CD4D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E73C6E"/>
                </a:solidFill>
              </a:rPr>
              <a:t>EXPERIMENTING IN A SAFE ENVIRONMENT</a:t>
            </a:r>
          </a:p>
          <a:p>
            <a:pPr marL="0" indent="0">
              <a:buFont typeface="Arial" panose="020B0604020202020204" pitchFamily="34" charset="0"/>
              <a:buNone/>
            </a:pPr>
            <a:r>
              <a:rPr lang="en-GB" sz="1500" dirty="0"/>
              <a:t>Creating a space for safe experimentation and facilitating learning from failures offers valuable opportunities for development. Such opportunities may not be readily available within other collective spaces or one's own organisation.</a:t>
            </a:r>
          </a:p>
        </p:txBody>
      </p:sp>
      <p:sp>
        <p:nvSpPr>
          <p:cNvPr id="2" name="Content Placeholder 2">
            <a:extLst>
              <a:ext uri="{FF2B5EF4-FFF2-40B4-BE49-F238E27FC236}">
                <a16:creationId xmlns:a16="http://schemas.microsoft.com/office/drawing/2014/main" id="{74182E6A-8C07-278E-F58A-69043FF1B4B4}"/>
              </a:ext>
            </a:extLst>
          </p:cNvPr>
          <p:cNvSpPr txBox="1">
            <a:spLocks/>
          </p:cNvSpPr>
          <p:nvPr/>
        </p:nvSpPr>
        <p:spPr>
          <a:xfrm>
            <a:off x="104686" y="6528686"/>
            <a:ext cx="4366189" cy="288248"/>
          </a:xfrm>
          <a:prstGeom prst="rect">
            <a:avLst/>
          </a:prstGeom>
          <a:noFill/>
          <a:ln w="28575">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E73C6E"/>
                </a:solidFill>
              </a:rPr>
              <a:t>PEXCHANGE | WHERE ARE WE NOW?</a:t>
            </a:r>
          </a:p>
        </p:txBody>
      </p:sp>
      <p:sp>
        <p:nvSpPr>
          <p:cNvPr id="4" name="Title 1">
            <a:extLst>
              <a:ext uri="{FF2B5EF4-FFF2-40B4-BE49-F238E27FC236}">
                <a16:creationId xmlns:a16="http://schemas.microsoft.com/office/drawing/2014/main" id="{A72806E5-2CD1-A9A8-4AC1-D4A8B213116D}"/>
              </a:ext>
            </a:extLst>
          </p:cNvPr>
          <p:cNvSpPr>
            <a:spLocks noGrp="1"/>
          </p:cNvSpPr>
          <p:nvPr>
            <p:ph type="title"/>
          </p:nvPr>
        </p:nvSpPr>
        <p:spPr>
          <a:xfrm>
            <a:off x="838200" y="365125"/>
            <a:ext cx="10515600" cy="1325563"/>
          </a:xfrm>
        </p:spPr>
        <p:txBody>
          <a:bodyPr/>
          <a:lstStyle/>
          <a:p>
            <a:r>
              <a:rPr lang="en-US" b="1" dirty="0">
                <a:solidFill>
                  <a:srgbClr val="E73C6E"/>
                </a:solidFill>
                <a:latin typeface="+mn-lt"/>
              </a:rPr>
              <a:t>Pain-relievers and gain-creators</a:t>
            </a:r>
            <a:endParaRPr lang="en-GB" b="1" dirty="0">
              <a:solidFill>
                <a:srgbClr val="E73C6E"/>
              </a:solidFill>
              <a:latin typeface="+mn-lt"/>
            </a:endParaRPr>
          </a:p>
        </p:txBody>
      </p:sp>
    </p:spTree>
    <p:extLst>
      <p:ext uri="{BB962C8B-B14F-4D97-AF65-F5344CB8AC3E}">
        <p14:creationId xmlns:p14="http://schemas.microsoft.com/office/powerpoint/2010/main" val="2728277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d517f2-d1bb-4410-bac3-1ece1b2cda3b">
      <Terms xmlns="http://schemas.microsoft.com/office/infopath/2007/PartnerControls"/>
    </lcf76f155ced4ddcb4097134ff3c332f>
    <TaxCatchAll xmlns="d67e36b7-0165-45db-8d07-b168e57cb75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472AFA83C23143989076ED726E8CAE" ma:contentTypeVersion="14" ma:contentTypeDescription="Create a new document." ma:contentTypeScope="" ma:versionID="0a2dbaa613d3fdace8deae20665f5b2a">
  <xsd:schema xmlns:xsd="http://www.w3.org/2001/XMLSchema" xmlns:xs="http://www.w3.org/2001/XMLSchema" xmlns:p="http://schemas.microsoft.com/office/2006/metadata/properties" xmlns:ns2="6bd517f2-d1bb-4410-bac3-1ece1b2cda3b" xmlns:ns3="d67e36b7-0165-45db-8d07-b168e57cb75a" targetNamespace="http://schemas.microsoft.com/office/2006/metadata/properties" ma:root="true" ma:fieldsID="c2f2256cffe9999ed2ebb4bba56bcd59" ns2:_="" ns3:_="">
    <xsd:import namespace="6bd517f2-d1bb-4410-bac3-1ece1b2cda3b"/>
    <xsd:import namespace="d67e36b7-0165-45db-8d07-b168e57cb7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d517f2-d1bb-4410-bac3-1ece1b2cda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3ba0a96-7a5e-4d2d-81b3-73c8798f1be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7e36b7-0165-45db-8d07-b168e57cb7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15a1714-3544-46e3-91e8-a804afe1d4b7}" ma:internalName="TaxCatchAll" ma:showField="CatchAllData" ma:web="d67e36b7-0165-45db-8d07-b168e57cb7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A5BB4-F780-4A4D-B857-04AA34DF6FC9}">
  <ds:schemaRefs>
    <ds:schemaRef ds:uri="6bd517f2-d1bb-4410-bac3-1ece1b2cda3b"/>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d67e36b7-0165-45db-8d07-b168e57cb75a"/>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C7E8A39-E250-40FD-9182-3920F47C8555}">
  <ds:schemaRefs>
    <ds:schemaRef ds:uri="http://schemas.microsoft.com/sharepoint/v3/contenttype/forms"/>
  </ds:schemaRefs>
</ds:datastoreItem>
</file>

<file path=customXml/itemProps3.xml><?xml version="1.0" encoding="utf-8"?>
<ds:datastoreItem xmlns:ds="http://schemas.openxmlformats.org/officeDocument/2006/customXml" ds:itemID="{FBA5A5E5-392E-4E8C-94E0-FE36856F7E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d517f2-d1bb-4410-bac3-1ece1b2cda3b"/>
    <ds:schemaRef ds:uri="d67e36b7-0165-45db-8d07-b168e57cb7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2133</TotalTime>
  <Words>3181</Words>
  <Application>Microsoft Office PowerPoint</Application>
  <PresentationFormat>Widescreen</PresentationFormat>
  <Paragraphs>280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Proxima Nova</vt:lpstr>
      <vt:lpstr>Calibri</vt:lpstr>
      <vt:lpstr>Arial</vt:lpstr>
      <vt:lpstr>Calibri Light</vt:lpstr>
      <vt:lpstr>Office Theme</vt:lpstr>
      <vt:lpstr>PowerPoint Presentation</vt:lpstr>
      <vt:lpstr>Why PEXchange?</vt:lpstr>
      <vt:lpstr>PowerPoint Presentation</vt:lpstr>
      <vt:lpstr>A guide to PEXchange</vt:lpstr>
      <vt:lpstr>What is PEX?</vt:lpstr>
      <vt:lpstr>Where do we come from?</vt:lpstr>
      <vt:lpstr>PowerPoint Presentation</vt:lpstr>
      <vt:lpstr>Where are we now?</vt:lpstr>
      <vt:lpstr>Pain-relievers and gain-creators</vt:lpstr>
      <vt:lpstr>Pain-relievers and gain-creators</vt:lpstr>
      <vt:lpstr>PowerPoint Presentation</vt:lpstr>
      <vt:lpstr>PowerPoint Presentation</vt:lpstr>
      <vt:lpstr>Where do we want to be?</vt:lpstr>
      <vt:lpstr>PEX evaluation in numbers</vt:lpstr>
      <vt:lpstr>PEXforum 2021 Hosted by Ariadne, Dafne and SenseTribe PEX is in blossom</vt:lpstr>
      <vt:lpstr>PEX purpose</vt:lpstr>
      <vt:lpstr>Who is PEXcommunity</vt:lpstr>
      <vt:lpstr>PEX values</vt:lpstr>
      <vt:lpstr>PEX future design space</vt:lpstr>
      <vt:lpstr>PowerPoint Presentation</vt:lpstr>
      <vt:lpstr>PowerPoint Presentation</vt:lpstr>
      <vt:lpstr>PowerPoint Presentation</vt:lpstr>
      <vt:lpstr>PowerPoint Presentation</vt:lpstr>
      <vt:lpstr>What’s next?</vt:lpstr>
      <vt:lpstr>Shared Ownership Station </vt:lpstr>
      <vt:lpstr>PEXcommunity canvas: How we translate this into practice?</vt:lpstr>
      <vt:lpstr>PEXcommunity canvas: How we translate this into practice?</vt:lpstr>
      <vt:lpstr>PowerPoint Presentation</vt:lpstr>
      <vt:lpstr>PEX core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Redding</dc:creator>
  <cp:lastModifiedBy>Joshua Redding</cp:lastModifiedBy>
  <cp:revision>39</cp:revision>
  <dcterms:created xsi:type="dcterms:W3CDTF">2023-11-21T10:48:43Z</dcterms:created>
  <dcterms:modified xsi:type="dcterms:W3CDTF">2024-01-10T16:16:49Z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0x010100C2472AFA83C23143989076ED726E8CAE</vt:lpwstr>
  </property>
  <property fmtid="{D5CDD505-2E9C-101B-9397-08002B2CF9AE}" pid="3" name="MediaServiceImageTags">
    <vt:lpwstr/>
  </property>
</Properties>
</file>